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8" r:id="rId2"/>
    <p:sldId id="258" r:id="rId3"/>
    <p:sldId id="259" r:id="rId4"/>
    <p:sldId id="260" r:id="rId5"/>
    <p:sldId id="261" r:id="rId6"/>
    <p:sldId id="256" r:id="rId7"/>
    <p:sldId id="269" r:id="rId8"/>
    <p:sldId id="264" r:id="rId9"/>
    <p:sldId id="262" r:id="rId10"/>
    <p:sldId id="267" r:id="rId11"/>
    <p:sldId id="266" r:id="rId12"/>
    <p:sldId id="273" r:id="rId13"/>
    <p:sldId id="270" r:id="rId14"/>
    <p:sldId id="271" r:id="rId15"/>
    <p:sldId id="27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88EC-C818-4171-B87D-A98E6D291C57}" type="datetimeFigureOut">
              <a:rPr lang="en-IN" smtClean="0"/>
              <a:t>31-03-2023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F4A564-4B6A-4187-B82E-B9CD41D89E99}" type="slidenum">
              <a:rPr lang="en-IN" smtClean="0"/>
              <a:t>‹#›</a:t>
            </a:fld>
            <a:endParaRPr lang="en-IN"/>
          </a:p>
        </p:txBody>
      </p:sp>
    </p:spTree>
    <p:extLst>
      <p:ext uri="{BB962C8B-B14F-4D97-AF65-F5344CB8AC3E}">
        <p14:creationId xmlns:p14="http://schemas.microsoft.com/office/powerpoint/2010/main" val="181993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521995eac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1521995eac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82771-56B6-5E3D-BB70-659A690B4E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C3FCEB-56FF-D450-006B-330074A27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4B4619-B25E-2DCE-260F-AB99FA08AD6C}"/>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EADE990E-0E68-59B6-1E76-75A6DE7A4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57AB1F-41B0-92F4-3BD4-E94B2B2BFCD9}"/>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2937941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FD4C-7D8A-83D6-8DC7-14584A35B1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70E67B-E497-3B23-30B2-D7D32D8AED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2F0424-3566-D46C-45DF-063B17193D54}"/>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D60FD579-C173-9E6A-2352-6A7BB59BCF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373677-386C-1B99-4805-5A00B0E910D5}"/>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340059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5A47F8-D3B2-0E30-B472-73C6F79F15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F96FB0-2914-5A69-B511-6D17825E2A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FDA38E-F412-AF4D-78F6-CA6450B41797}"/>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1B7AB458-8723-0B1C-B6AC-72E1EF981A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A2ACD-33BF-FDED-18D3-E5385CEE4098}"/>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248634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4E09-3C29-FA3B-06B2-EAD659D636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6A104F-7B73-2977-0380-A07C532980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216754-C98D-9B82-9B85-CA237C61F545}"/>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E042CB1F-8529-3975-BEAE-1E4F3C19C3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71749-E8B9-5852-99C3-2A7453F8F201}"/>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294887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E4E3-01A5-782D-2231-0B25C5E2D0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8D2156-7B4E-1678-26AC-F470A6C4F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756B5F-3513-3D69-6176-38B0E4E41D96}"/>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0E0A748C-00CB-E230-00AE-7E0935106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02DD6-F0E4-A058-CA1B-FDC85BD6A7E1}"/>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131838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E5D6-6847-98CB-0196-0C5950BD0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0BE34B-D10E-DDBE-53EF-9E1D82CB89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D31806-08F2-993F-E51C-FA5601C49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6C659A-3DC5-0D31-BE6A-1D14FDDAD691}"/>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6" name="Footer Placeholder 5">
            <a:extLst>
              <a:ext uri="{FF2B5EF4-FFF2-40B4-BE49-F238E27FC236}">
                <a16:creationId xmlns:a16="http://schemas.microsoft.com/office/drawing/2014/main" id="{6CA59B99-713A-28DC-A543-4E37A6BF3D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F9766A-53DF-BF5C-47C4-77CB5236D8D0}"/>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3024517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C514-BAAF-679D-BC4E-1DA88421AA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279AD4-D467-D3F4-342B-13E0D976F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5C7025-7EBD-2524-87B2-DC9F809486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EB2DEC-72BE-5852-ED8B-4AD7F7C79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ABD927-4B03-4123-862F-4682B4A944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6534C9-0C44-AA6D-8939-60C21D71A4A3}"/>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8" name="Footer Placeholder 7">
            <a:extLst>
              <a:ext uri="{FF2B5EF4-FFF2-40B4-BE49-F238E27FC236}">
                <a16:creationId xmlns:a16="http://schemas.microsoft.com/office/drawing/2014/main" id="{CB26DFE5-EC40-E940-AC8A-1464C195B7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4E9C12-CCAF-4052-A294-7FC7AC981C16}"/>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88520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3E48-3CE1-0169-34DE-F3633DC3F5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F74CF2-F6C6-5347-7486-09F812780B37}"/>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4" name="Footer Placeholder 3">
            <a:extLst>
              <a:ext uri="{FF2B5EF4-FFF2-40B4-BE49-F238E27FC236}">
                <a16:creationId xmlns:a16="http://schemas.microsoft.com/office/drawing/2014/main" id="{CC190220-544A-1BFE-413D-8EFCE234C2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8C3DEA-08EE-E10E-812A-B2192413A2C2}"/>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72612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0D8A64-D9F7-83A1-4466-B24276D77131}"/>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3" name="Footer Placeholder 2">
            <a:extLst>
              <a:ext uri="{FF2B5EF4-FFF2-40B4-BE49-F238E27FC236}">
                <a16:creationId xmlns:a16="http://schemas.microsoft.com/office/drawing/2014/main" id="{090FE185-E730-5710-BB2A-272A6560BC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7F1B6E-7E16-705F-A3BE-0B2FE231EB12}"/>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198591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4B23-A3DB-1A31-6EE3-42BFE105B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147B77-44DB-84E5-F477-C897A1A1F2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F46767-2DE7-8E59-425D-7344DA91A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4562B-FE89-A607-7CD3-2199EABA2D68}"/>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6" name="Footer Placeholder 5">
            <a:extLst>
              <a:ext uri="{FF2B5EF4-FFF2-40B4-BE49-F238E27FC236}">
                <a16:creationId xmlns:a16="http://schemas.microsoft.com/office/drawing/2014/main" id="{6757F556-52B3-542E-4276-EF121E680A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CA67EE-D30A-B1B1-342F-01D6B228DC3D}"/>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54104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A5AA-A924-711C-412A-39672E3162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54EA5E-1F18-2467-CED0-D637DC5B2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025BA6-53C1-A29E-BFFF-B6B82F3C8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8E850-B43E-9DC8-2862-1D5D70AA01AB}"/>
              </a:ext>
            </a:extLst>
          </p:cNvPr>
          <p:cNvSpPr>
            <a:spLocks noGrp="1"/>
          </p:cNvSpPr>
          <p:nvPr>
            <p:ph type="dt" sz="half" idx="10"/>
          </p:nvPr>
        </p:nvSpPr>
        <p:spPr/>
        <p:txBody>
          <a:bodyPr/>
          <a:lstStyle/>
          <a:p>
            <a:fld id="{8AEE6A6E-E296-4F4B-859B-4FE445129EE9}" type="datetimeFigureOut">
              <a:rPr lang="en-IN" smtClean="0"/>
              <a:t>31-03-2023</a:t>
            </a:fld>
            <a:endParaRPr lang="en-IN"/>
          </a:p>
        </p:txBody>
      </p:sp>
      <p:sp>
        <p:nvSpPr>
          <p:cNvPr id="6" name="Footer Placeholder 5">
            <a:extLst>
              <a:ext uri="{FF2B5EF4-FFF2-40B4-BE49-F238E27FC236}">
                <a16:creationId xmlns:a16="http://schemas.microsoft.com/office/drawing/2014/main" id="{4D25BD5E-C720-4D6F-8FFC-2D7D68E9CD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123E22-B579-7268-8E2E-166215C4CCE5}"/>
              </a:ext>
            </a:extLst>
          </p:cNvPr>
          <p:cNvSpPr>
            <a:spLocks noGrp="1"/>
          </p:cNvSpPr>
          <p:nvPr>
            <p:ph type="sldNum" sz="quarter" idx="12"/>
          </p:nvPr>
        </p:nvSpPr>
        <p:spPr/>
        <p:txBody>
          <a:bodyPr/>
          <a:lstStyle/>
          <a:p>
            <a:fld id="{B2E21FE9-355B-4F00-8ADF-6DBE1E324432}" type="slidenum">
              <a:rPr lang="en-IN" smtClean="0"/>
              <a:t>‹#›</a:t>
            </a:fld>
            <a:endParaRPr lang="en-IN"/>
          </a:p>
        </p:txBody>
      </p:sp>
    </p:spTree>
    <p:extLst>
      <p:ext uri="{BB962C8B-B14F-4D97-AF65-F5344CB8AC3E}">
        <p14:creationId xmlns:p14="http://schemas.microsoft.com/office/powerpoint/2010/main" val="3972046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A60B97-5849-B5EA-F350-468E32C38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71DEEC-BEE6-C2A3-836C-1A736D34D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F8B162-FE78-73C1-EF74-7E9E9786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E6A6E-E296-4F4B-859B-4FE445129EE9}" type="datetimeFigureOut">
              <a:rPr lang="en-IN" smtClean="0"/>
              <a:t>31-03-2023</a:t>
            </a:fld>
            <a:endParaRPr lang="en-IN"/>
          </a:p>
        </p:txBody>
      </p:sp>
      <p:sp>
        <p:nvSpPr>
          <p:cNvPr id="5" name="Footer Placeholder 4">
            <a:extLst>
              <a:ext uri="{FF2B5EF4-FFF2-40B4-BE49-F238E27FC236}">
                <a16:creationId xmlns:a16="http://schemas.microsoft.com/office/drawing/2014/main" id="{C50F34AD-2951-1AF2-DF13-DC0C9F6F9C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843788-848F-1B2C-919D-17726556EE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21FE9-355B-4F00-8ADF-6DBE1E324432}" type="slidenum">
              <a:rPr lang="en-IN" smtClean="0"/>
              <a:t>‹#›</a:t>
            </a:fld>
            <a:endParaRPr lang="en-IN"/>
          </a:p>
        </p:txBody>
      </p:sp>
    </p:spTree>
    <p:extLst>
      <p:ext uri="{BB962C8B-B14F-4D97-AF65-F5344CB8AC3E}">
        <p14:creationId xmlns:p14="http://schemas.microsoft.com/office/powerpoint/2010/main" val="1127410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1521995eac8_0_0"/>
          <p:cNvSpPr txBox="1">
            <a:spLocks noGrp="1"/>
          </p:cNvSpPr>
          <p:nvPr>
            <p:ph type="ctrTitle"/>
          </p:nvPr>
        </p:nvSpPr>
        <p:spPr>
          <a:xfrm>
            <a:off x="2069209" y="2223787"/>
            <a:ext cx="7967700" cy="708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dirty="0"/>
              <a:t>	</a:t>
            </a:r>
            <a:endParaRPr sz="3200" dirty="0"/>
          </a:p>
        </p:txBody>
      </p:sp>
      <p:sp>
        <p:nvSpPr>
          <p:cNvPr id="89" name="Google Shape;89;g1521995eac8_0_0"/>
          <p:cNvSpPr txBox="1">
            <a:spLocks noGrp="1"/>
          </p:cNvSpPr>
          <p:nvPr>
            <p:ph type="subTitle" idx="1"/>
          </p:nvPr>
        </p:nvSpPr>
        <p:spPr>
          <a:xfrm>
            <a:off x="1164941" y="3297322"/>
            <a:ext cx="9144000" cy="429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External Own Project</a:t>
            </a:r>
            <a:endParaRPr dirty="0"/>
          </a:p>
        </p:txBody>
      </p:sp>
      <p:pic>
        <p:nvPicPr>
          <p:cNvPr id="90" name="Google Shape;90;g1521995eac8_0_0"/>
          <p:cNvPicPr preferRelativeResize="0"/>
          <p:nvPr/>
        </p:nvPicPr>
        <p:blipFill rotWithShape="1">
          <a:blip r:embed="rId3">
            <a:alphaModFix/>
          </a:blip>
          <a:srcRect/>
          <a:stretch/>
        </p:blipFill>
        <p:spPr>
          <a:xfrm>
            <a:off x="10011178" y="569928"/>
            <a:ext cx="1313644" cy="1109975"/>
          </a:xfrm>
          <a:prstGeom prst="rect">
            <a:avLst/>
          </a:prstGeom>
          <a:noFill/>
          <a:ln>
            <a:noFill/>
          </a:ln>
        </p:spPr>
      </p:pic>
      <p:sp>
        <p:nvSpPr>
          <p:cNvPr id="91" name="Google Shape;91;g1521995eac8_0_0"/>
          <p:cNvSpPr txBox="1"/>
          <p:nvPr/>
        </p:nvSpPr>
        <p:spPr>
          <a:xfrm>
            <a:off x="955379" y="737330"/>
            <a:ext cx="8700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chemeClr val="dk1"/>
                </a:solidFill>
                <a:latin typeface="Times New Roman"/>
                <a:ea typeface="Times New Roman"/>
                <a:cs typeface="Times New Roman"/>
                <a:sym typeface="Times New Roman"/>
              </a:rPr>
              <a:t>BANNARI AMMAN INSTITUTE OF TECHNOLOGY</a:t>
            </a:r>
            <a:endParaRPr sz="2800" b="1">
              <a:solidFill>
                <a:schemeClr val="dk1"/>
              </a:solidFill>
              <a:latin typeface="Times New Roman"/>
              <a:ea typeface="Times New Roman"/>
              <a:cs typeface="Times New Roman"/>
              <a:sym typeface="Times New Roman"/>
            </a:endParaRPr>
          </a:p>
        </p:txBody>
      </p:sp>
      <p:cxnSp>
        <p:nvCxnSpPr>
          <p:cNvPr id="92" name="Google Shape;92;g1521995eac8_0_0"/>
          <p:cNvCxnSpPr/>
          <p:nvPr/>
        </p:nvCxnSpPr>
        <p:spPr>
          <a:xfrm>
            <a:off x="1068946" y="1365161"/>
            <a:ext cx="8586600" cy="0"/>
          </a:xfrm>
          <a:prstGeom prst="straightConnector1">
            <a:avLst/>
          </a:prstGeom>
          <a:noFill/>
          <a:ln w="38100" cap="flat" cmpd="sng">
            <a:solidFill>
              <a:srgbClr val="FFC000"/>
            </a:solidFill>
            <a:prstDash val="solid"/>
            <a:miter lim="800000"/>
            <a:headEnd type="none" w="sm" len="sm"/>
            <a:tailEnd type="none" w="sm" len="sm"/>
          </a:ln>
        </p:spPr>
      </p:cxnSp>
      <p:sp>
        <p:nvSpPr>
          <p:cNvPr id="93" name="Google Shape;93;g1521995eac8_0_0"/>
          <p:cNvSpPr txBox="1"/>
          <p:nvPr/>
        </p:nvSpPr>
        <p:spPr>
          <a:xfrm>
            <a:off x="1753091" y="2435802"/>
            <a:ext cx="7967700" cy="708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358"/>
              <a:buNone/>
            </a:pPr>
            <a:r>
              <a:rPr lang="en-US" sz="3200" dirty="0"/>
              <a:t>SIGN LANGUAGE DETECTION</a:t>
            </a:r>
            <a:endParaRPr sz="3200" dirty="0"/>
          </a:p>
        </p:txBody>
      </p:sp>
      <p:sp>
        <p:nvSpPr>
          <p:cNvPr id="95" name="Google Shape;95;g1521995eac8_0_0"/>
          <p:cNvSpPr txBox="1"/>
          <p:nvPr/>
        </p:nvSpPr>
        <p:spPr>
          <a:xfrm>
            <a:off x="8149846" y="4849359"/>
            <a:ext cx="3011400" cy="176309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ct val="100000"/>
              <a:buFont typeface="Arial"/>
              <a:buNone/>
            </a:pPr>
            <a:r>
              <a:rPr lang="en-US" sz="1600" u="none" dirty="0">
                <a:solidFill>
                  <a:schemeClr val="dk1"/>
                </a:solidFill>
                <a:ea typeface="Calibri"/>
                <a:cs typeface="Arial" panose="020B0604020202020204" pitchFamily="34" charset="0"/>
                <a:sym typeface="Calibri"/>
              </a:rPr>
              <a:t>Guide  detail</a:t>
            </a:r>
            <a:r>
              <a:rPr lang="en-US" sz="1600" dirty="0">
                <a:solidFill>
                  <a:schemeClr val="dk1"/>
                </a:solidFill>
                <a:ea typeface="Calibri"/>
                <a:cs typeface="Arial" panose="020B0604020202020204" pitchFamily="34" charset="0"/>
                <a:sym typeface="Calibri"/>
              </a:rPr>
              <a:t>s (EI10249)</a:t>
            </a:r>
            <a:endParaRPr sz="1600" dirty="0">
              <a:cs typeface="Arial" panose="020B0604020202020204" pitchFamily="34" charset="0"/>
            </a:endParaRPr>
          </a:p>
          <a:p>
            <a:pPr marL="0" marR="0" lvl="0" indent="0" algn="ctr" rtl="0">
              <a:lnSpc>
                <a:spcPct val="90000"/>
              </a:lnSpc>
              <a:spcBef>
                <a:spcPts val="1000"/>
              </a:spcBef>
              <a:spcAft>
                <a:spcPts val="0"/>
              </a:spcAft>
              <a:buClr>
                <a:schemeClr val="dk1"/>
              </a:buClr>
              <a:buSzPct val="100000"/>
              <a:buFont typeface="Arial"/>
              <a:buNone/>
            </a:pPr>
            <a:r>
              <a:rPr lang="en-US" sz="1600" u="none" dirty="0">
                <a:solidFill>
                  <a:schemeClr val="dk1"/>
                </a:solidFill>
                <a:ea typeface="Calibri"/>
                <a:cs typeface="Arial" panose="020B0604020202020204" pitchFamily="34" charset="0"/>
                <a:sym typeface="Calibri"/>
              </a:rPr>
              <a:t>Name: </a:t>
            </a:r>
            <a:r>
              <a:rPr lang="en-US" sz="1600" u="none" dirty="0" err="1">
                <a:solidFill>
                  <a:schemeClr val="dk1"/>
                </a:solidFill>
                <a:ea typeface="Calibri"/>
                <a:cs typeface="Arial" panose="020B0604020202020204" pitchFamily="34" charset="0"/>
                <a:sym typeface="Calibri"/>
              </a:rPr>
              <a:t>Mr</a:t>
            </a:r>
            <a:r>
              <a:rPr lang="en-US" sz="1600" u="none" dirty="0">
                <a:solidFill>
                  <a:schemeClr val="dk1"/>
                </a:solidFill>
                <a:ea typeface="Calibri"/>
                <a:cs typeface="Arial" panose="020B0604020202020204" pitchFamily="34" charset="0"/>
                <a:sym typeface="Calibri"/>
              </a:rPr>
              <a:t> R </a:t>
            </a:r>
            <a:r>
              <a:rPr lang="en-US" sz="1600" u="none" dirty="0" err="1">
                <a:solidFill>
                  <a:schemeClr val="dk1"/>
                </a:solidFill>
                <a:ea typeface="Calibri"/>
                <a:cs typeface="Arial" panose="020B0604020202020204" pitchFamily="34" charset="0"/>
                <a:sym typeface="Calibri"/>
              </a:rPr>
              <a:t>Dhanasekar</a:t>
            </a:r>
            <a:endParaRPr sz="1600" dirty="0">
              <a:cs typeface="Arial" panose="020B0604020202020204" pitchFamily="34" charset="0"/>
            </a:endParaRPr>
          </a:p>
          <a:p>
            <a:pPr marL="0" marR="0" lvl="0" indent="0" algn="ctr" rtl="0">
              <a:lnSpc>
                <a:spcPct val="90000"/>
              </a:lnSpc>
              <a:spcBef>
                <a:spcPts val="1000"/>
              </a:spcBef>
              <a:spcAft>
                <a:spcPts val="0"/>
              </a:spcAft>
              <a:buClr>
                <a:schemeClr val="dk1"/>
              </a:buClr>
              <a:buSzPct val="100000"/>
              <a:buFont typeface="Arial"/>
              <a:buNone/>
            </a:pPr>
            <a:r>
              <a:rPr lang="en-US" sz="1600" u="none" dirty="0">
                <a:solidFill>
                  <a:schemeClr val="dk1"/>
                </a:solidFill>
                <a:ea typeface="Calibri"/>
                <a:cs typeface="Arial" panose="020B0604020202020204" pitchFamily="34" charset="0"/>
                <a:sym typeface="Calibri"/>
              </a:rPr>
              <a:t>Designation: Assistant</a:t>
            </a:r>
            <a:r>
              <a:rPr lang="en-US" sz="1600" dirty="0">
                <a:solidFill>
                  <a:schemeClr val="dk1"/>
                </a:solidFill>
                <a:ea typeface="Calibri"/>
                <a:cs typeface="Arial" panose="020B0604020202020204" pitchFamily="34" charset="0"/>
                <a:sym typeface="Calibri"/>
              </a:rPr>
              <a:t> professor</a:t>
            </a:r>
            <a:endParaRPr sz="1600" dirty="0">
              <a:cs typeface="Arial" panose="020B0604020202020204" pitchFamily="34" charset="0"/>
            </a:endParaRPr>
          </a:p>
          <a:p>
            <a:pPr marL="0" marR="0" lvl="0" indent="0" algn="ctr" rtl="0">
              <a:lnSpc>
                <a:spcPct val="90000"/>
              </a:lnSpc>
              <a:spcBef>
                <a:spcPts val="1000"/>
              </a:spcBef>
              <a:spcAft>
                <a:spcPts val="0"/>
              </a:spcAft>
              <a:buClr>
                <a:schemeClr val="dk1"/>
              </a:buClr>
              <a:buSzPct val="100000"/>
              <a:buFont typeface="Arial"/>
              <a:buNone/>
            </a:pPr>
            <a:r>
              <a:rPr lang="en-US" sz="1600" u="none" dirty="0">
                <a:solidFill>
                  <a:schemeClr val="dk1"/>
                </a:solidFill>
                <a:ea typeface="Calibri"/>
                <a:cs typeface="Arial" panose="020B0604020202020204" pitchFamily="34" charset="0"/>
                <a:sym typeface="Calibri"/>
              </a:rPr>
              <a:t>Dept: EI</a:t>
            </a:r>
            <a:endParaRPr sz="1600" u="none" dirty="0">
              <a:solidFill>
                <a:schemeClr val="dk1"/>
              </a:solidFill>
              <a:ea typeface="Calibri"/>
              <a:cs typeface="Arial" panose="020B0604020202020204" pitchFamily="34" charset="0"/>
              <a:sym typeface="Calibri"/>
            </a:endParaRPr>
          </a:p>
        </p:txBody>
      </p:sp>
      <p:sp>
        <p:nvSpPr>
          <p:cNvPr id="96" name="Google Shape;96;g1521995eac8_0_0"/>
          <p:cNvSpPr txBox="1"/>
          <p:nvPr/>
        </p:nvSpPr>
        <p:spPr>
          <a:xfrm>
            <a:off x="5305529" y="4326239"/>
            <a:ext cx="3011400" cy="147903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1000"/>
              </a:spcBef>
              <a:spcAft>
                <a:spcPts val="0"/>
              </a:spcAft>
              <a:buClr>
                <a:schemeClr val="dk1"/>
              </a:buClr>
              <a:buSzPts val="1400"/>
              <a:buFont typeface="Arial"/>
              <a:buNone/>
            </a:pPr>
            <a:r>
              <a:rPr lang="en-US" b="1" dirty="0"/>
              <a:t> </a:t>
            </a:r>
          </a:p>
          <a:p>
            <a:pPr marL="0" marR="0" lvl="0" indent="0" algn="ctr" rtl="0">
              <a:lnSpc>
                <a:spcPct val="90000"/>
              </a:lnSpc>
              <a:spcBef>
                <a:spcPts val="1000"/>
              </a:spcBef>
              <a:spcAft>
                <a:spcPts val="0"/>
              </a:spcAft>
              <a:buClr>
                <a:schemeClr val="dk1"/>
              </a:buClr>
              <a:buSzPts val="1400"/>
              <a:buFont typeface="Arial"/>
              <a:buNone/>
            </a:pPr>
            <a:r>
              <a:rPr lang="nn-NO" b="0" u="none" dirty="0">
                <a:solidFill>
                  <a:schemeClr val="dk1"/>
                </a:solidFill>
                <a:latin typeface="Calibri"/>
                <a:ea typeface="Calibri"/>
                <a:cs typeface="Calibri"/>
                <a:sym typeface="Calibri"/>
              </a:rPr>
              <a:t>Name:</a:t>
            </a:r>
            <a:r>
              <a:rPr lang="nn-NO" dirty="0">
                <a:solidFill>
                  <a:schemeClr val="dk1"/>
                </a:solidFill>
                <a:latin typeface="Calibri"/>
                <a:ea typeface="Calibri"/>
                <a:cs typeface="Calibri"/>
                <a:sym typeface="Calibri"/>
              </a:rPr>
              <a:t> Roshan J</a:t>
            </a:r>
            <a:endParaRPr lang="nn-NO" dirty="0"/>
          </a:p>
          <a:p>
            <a:pPr marL="0" marR="0" lvl="0" indent="0" algn="ctr" rtl="0">
              <a:lnSpc>
                <a:spcPct val="90000"/>
              </a:lnSpc>
              <a:spcBef>
                <a:spcPts val="1000"/>
              </a:spcBef>
              <a:spcAft>
                <a:spcPts val="0"/>
              </a:spcAft>
              <a:buClr>
                <a:schemeClr val="dk1"/>
              </a:buClr>
              <a:buSzPts val="1400"/>
              <a:buFont typeface="Arial"/>
              <a:buNone/>
            </a:pPr>
            <a:r>
              <a:rPr lang="nn-NO" b="0" u="none" dirty="0">
                <a:solidFill>
                  <a:schemeClr val="dk1"/>
                </a:solidFill>
                <a:latin typeface="Calibri"/>
                <a:ea typeface="Calibri"/>
                <a:cs typeface="Calibri"/>
                <a:sym typeface="Calibri"/>
              </a:rPr>
              <a:t>Reg. No:191ME202</a:t>
            </a:r>
            <a:endParaRPr lang="nn-NO" dirty="0"/>
          </a:p>
          <a:p>
            <a:pPr marL="0" marR="0" lvl="0" indent="0" algn="ctr" rtl="0">
              <a:lnSpc>
                <a:spcPct val="90000"/>
              </a:lnSpc>
              <a:spcBef>
                <a:spcPts val="1000"/>
              </a:spcBef>
              <a:spcAft>
                <a:spcPts val="0"/>
              </a:spcAft>
              <a:buClr>
                <a:schemeClr val="dk1"/>
              </a:buClr>
              <a:buSzPts val="1400"/>
              <a:buFont typeface="Arial"/>
              <a:buNone/>
            </a:pPr>
            <a:r>
              <a:rPr lang="en-US" b="0" u="none" dirty="0" err="1">
                <a:solidFill>
                  <a:schemeClr val="dk1"/>
                </a:solidFill>
                <a:latin typeface="Calibri"/>
                <a:ea typeface="Calibri"/>
                <a:cs typeface="Calibri"/>
                <a:sym typeface="Calibri"/>
              </a:rPr>
              <a:t>Dept</a:t>
            </a:r>
            <a:r>
              <a:rPr lang="en-US" b="0" u="none" dirty="0">
                <a:solidFill>
                  <a:schemeClr val="dk1"/>
                </a:solidFill>
                <a:latin typeface="Calibri"/>
                <a:ea typeface="Calibri"/>
                <a:cs typeface="Calibri"/>
                <a:sym typeface="Calibri"/>
              </a:rPr>
              <a:t>: ME</a:t>
            </a:r>
            <a:endParaRPr lang="en-IN" b="0" u="none" dirty="0">
              <a:solidFill>
                <a:schemeClr val="dk1"/>
              </a:solidFill>
              <a:latin typeface="Calibri"/>
              <a:ea typeface="Calibri"/>
              <a:cs typeface="Calibri"/>
              <a:sym typeface="Calibri"/>
            </a:endParaRPr>
          </a:p>
        </p:txBody>
      </p:sp>
      <p:sp>
        <p:nvSpPr>
          <p:cNvPr id="97" name="Google Shape;97;g1521995eac8_0_0"/>
          <p:cNvSpPr txBox="1"/>
          <p:nvPr/>
        </p:nvSpPr>
        <p:spPr>
          <a:xfrm>
            <a:off x="2115348" y="1452334"/>
            <a:ext cx="7967700" cy="708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3200"/>
              <a:buFont typeface="Calibri"/>
              <a:buNone/>
            </a:pPr>
            <a:r>
              <a:rPr lang="en-US" sz="3200" b="0" u="none" dirty="0">
                <a:solidFill>
                  <a:schemeClr val="dk1"/>
                </a:solidFill>
                <a:latin typeface="Calibri"/>
                <a:ea typeface="Calibri"/>
                <a:cs typeface="Calibri"/>
                <a:sym typeface="Calibri"/>
              </a:rPr>
              <a:t>S8 Project </a:t>
            </a:r>
            <a:r>
              <a:rPr lang="en-US" sz="3200" dirty="0">
                <a:solidFill>
                  <a:schemeClr val="dk1"/>
                </a:solidFill>
                <a:latin typeface="Calibri"/>
                <a:ea typeface="Calibri"/>
                <a:cs typeface="Calibri"/>
                <a:sym typeface="Calibri"/>
              </a:rPr>
              <a:t>W</a:t>
            </a:r>
            <a:r>
              <a:rPr lang="en-US" sz="3200" b="0" u="none" dirty="0">
                <a:solidFill>
                  <a:schemeClr val="dk1"/>
                </a:solidFill>
                <a:latin typeface="Calibri"/>
                <a:ea typeface="Calibri"/>
                <a:cs typeface="Calibri"/>
                <a:sym typeface="Calibri"/>
              </a:rPr>
              <a:t>ork – F</a:t>
            </a:r>
            <a:r>
              <a:rPr lang="en-US" sz="3200" dirty="0">
                <a:solidFill>
                  <a:schemeClr val="dk1"/>
                </a:solidFill>
                <a:latin typeface="Calibri"/>
                <a:ea typeface="Calibri"/>
                <a:cs typeface="Calibri"/>
                <a:sym typeface="Calibri"/>
              </a:rPr>
              <a:t>inal</a:t>
            </a:r>
            <a:r>
              <a:rPr lang="en-US" sz="3200" b="0" u="none" dirty="0">
                <a:solidFill>
                  <a:schemeClr val="dk1"/>
                </a:solidFill>
                <a:latin typeface="Calibri"/>
                <a:ea typeface="Calibri"/>
                <a:cs typeface="Calibri"/>
                <a:sym typeface="Calibri"/>
              </a:rPr>
              <a:t> review</a:t>
            </a:r>
            <a:r>
              <a:rPr lang="en-US" sz="3200" b="0" u="none">
                <a:solidFill>
                  <a:schemeClr val="dk1"/>
                </a:solidFill>
                <a:latin typeface="Calibri"/>
                <a:ea typeface="Calibri"/>
                <a:cs typeface="Calibri"/>
                <a:sym typeface="Calibri"/>
              </a:rPr>
              <a:t>– </a:t>
            </a:r>
            <a:r>
              <a:rPr lang="en-US" sz="3200" b="0" u="none">
                <a:solidFill>
                  <a:srgbClr val="FF0000"/>
                </a:solidFill>
                <a:latin typeface="Calibri"/>
                <a:ea typeface="Calibri"/>
                <a:cs typeface="Calibri"/>
                <a:sym typeface="Calibri"/>
              </a:rPr>
              <a:t>(31</a:t>
            </a:r>
            <a:r>
              <a:rPr lang="en-IN" sz="3200" b="0" u="none">
                <a:solidFill>
                  <a:srgbClr val="FF0000"/>
                </a:solidFill>
                <a:latin typeface="Calibri"/>
                <a:ea typeface="Calibri"/>
                <a:cs typeface="Calibri"/>
                <a:sym typeface="Calibri"/>
              </a:rPr>
              <a:t>.03.</a:t>
            </a:r>
            <a:r>
              <a:rPr lang="en-US" sz="3200" dirty="0">
                <a:solidFill>
                  <a:srgbClr val="FF0000"/>
                </a:solidFill>
                <a:latin typeface="Calibri"/>
                <a:ea typeface="Calibri"/>
                <a:cs typeface="Calibri"/>
                <a:sym typeface="Calibri"/>
              </a:rPr>
              <a:t>2023</a:t>
            </a:r>
            <a:r>
              <a:rPr lang="en-US" sz="3200" b="0" u="none" dirty="0">
                <a:solidFill>
                  <a:srgbClr val="FF0000"/>
                </a:solidFill>
                <a:latin typeface="Calibri"/>
                <a:ea typeface="Calibri"/>
                <a:cs typeface="Calibri"/>
                <a:sym typeface="Calibri"/>
              </a:rPr>
              <a:t>)</a:t>
            </a:r>
            <a:endParaRPr sz="3200" b="0" u="none" dirty="0">
              <a:solidFill>
                <a:srgbClr val="FF0000"/>
              </a:solidFill>
              <a:latin typeface="Calibri"/>
              <a:ea typeface="Calibri"/>
              <a:cs typeface="Calibri"/>
              <a:sym typeface="Calibri"/>
            </a:endParaRPr>
          </a:p>
        </p:txBody>
      </p:sp>
      <p:cxnSp>
        <p:nvCxnSpPr>
          <p:cNvPr id="98" name="Google Shape;98;g1521995eac8_0_0"/>
          <p:cNvCxnSpPr/>
          <p:nvPr/>
        </p:nvCxnSpPr>
        <p:spPr>
          <a:xfrm>
            <a:off x="309093" y="6671256"/>
            <a:ext cx="11487900" cy="0"/>
          </a:xfrm>
          <a:prstGeom prst="straightConnector1">
            <a:avLst/>
          </a:prstGeom>
          <a:noFill/>
          <a:ln w="9525" cap="flat" cmpd="sng">
            <a:solidFill>
              <a:srgbClr val="FFC000"/>
            </a:solidFill>
            <a:prstDash val="solid"/>
            <a:miter lim="800000"/>
            <a:headEnd type="none" w="sm" len="sm"/>
            <a:tailEnd type="none" w="sm" len="sm"/>
          </a:ln>
        </p:spPr>
      </p:cxnSp>
      <p:sp>
        <p:nvSpPr>
          <p:cNvPr id="99" name="Google Shape;99;g1521995eac8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S7 PROJECT WORK I - Third REVIEW</a:t>
            </a:r>
            <a:endParaRPr dirty="0"/>
          </a:p>
        </p:txBody>
      </p:sp>
      <p:sp>
        <p:nvSpPr>
          <p:cNvPr id="100" name="Google Shape;100;g1521995eac8_0_0"/>
          <p:cNvSpPr txBox="1"/>
          <p:nvPr/>
        </p:nvSpPr>
        <p:spPr>
          <a:xfrm>
            <a:off x="309092" y="4420413"/>
            <a:ext cx="3011400" cy="140328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endParaRPr dirty="0"/>
          </a:p>
          <a:p>
            <a:pPr marL="0" marR="0" lvl="0" indent="0" algn="ctr" rtl="0">
              <a:lnSpc>
                <a:spcPct val="90000"/>
              </a:lnSpc>
              <a:spcBef>
                <a:spcPts val="1000"/>
              </a:spcBef>
              <a:spcAft>
                <a:spcPts val="0"/>
              </a:spcAft>
              <a:buClr>
                <a:schemeClr val="dk1"/>
              </a:buClr>
              <a:buSzPts val="1400"/>
              <a:buFont typeface="Arial"/>
              <a:buNone/>
            </a:pPr>
            <a:r>
              <a:rPr lang="en-US" b="0" u="none" dirty="0">
                <a:solidFill>
                  <a:schemeClr val="dk1"/>
                </a:solidFill>
                <a:latin typeface="Calibri"/>
                <a:ea typeface="Calibri"/>
                <a:cs typeface="Calibri"/>
                <a:sym typeface="Calibri"/>
              </a:rPr>
              <a:t>Name: </a:t>
            </a:r>
            <a:r>
              <a:rPr lang="en-US" dirty="0" err="1">
                <a:solidFill>
                  <a:schemeClr val="dk1"/>
                </a:solidFill>
                <a:latin typeface="Calibri"/>
                <a:ea typeface="Calibri"/>
                <a:cs typeface="Calibri"/>
                <a:sym typeface="Calibri"/>
              </a:rPr>
              <a:t>Mahibalan</a:t>
            </a:r>
            <a:r>
              <a:rPr lang="en-US" dirty="0">
                <a:solidFill>
                  <a:schemeClr val="dk1"/>
                </a:solidFill>
                <a:latin typeface="Calibri"/>
                <a:ea typeface="Calibri"/>
                <a:cs typeface="Calibri"/>
                <a:sym typeface="Calibri"/>
              </a:rPr>
              <a:t> K</a:t>
            </a:r>
            <a:endParaRPr dirty="0"/>
          </a:p>
          <a:p>
            <a:pPr marL="0" marR="0" lvl="0" indent="0" algn="ctr" rtl="0">
              <a:lnSpc>
                <a:spcPct val="90000"/>
              </a:lnSpc>
              <a:spcBef>
                <a:spcPts val="1000"/>
              </a:spcBef>
              <a:spcAft>
                <a:spcPts val="0"/>
              </a:spcAft>
              <a:buClr>
                <a:schemeClr val="dk1"/>
              </a:buClr>
              <a:buSzPts val="1400"/>
              <a:buFont typeface="Arial"/>
              <a:buNone/>
            </a:pPr>
            <a:r>
              <a:rPr lang="en-US" b="0" u="none" dirty="0">
                <a:solidFill>
                  <a:schemeClr val="dk1"/>
                </a:solidFill>
                <a:latin typeface="Calibri"/>
                <a:ea typeface="Calibri"/>
                <a:cs typeface="Calibri"/>
                <a:sym typeface="Calibri"/>
              </a:rPr>
              <a:t>Reg. No:201CS504</a:t>
            </a:r>
            <a:endParaRPr dirty="0"/>
          </a:p>
          <a:p>
            <a:pPr marL="0" marR="0" lvl="0" indent="0" algn="ctr" rtl="0">
              <a:lnSpc>
                <a:spcPct val="90000"/>
              </a:lnSpc>
              <a:spcBef>
                <a:spcPts val="1000"/>
              </a:spcBef>
              <a:spcAft>
                <a:spcPts val="0"/>
              </a:spcAft>
              <a:buClr>
                <a:schemeClr val="dk1"/>
              </a:buClr>
              <a:buSzPts val="1400"/>
              <a:buFont typeface="Arial"/>
              <a:buNone/>
            </a:pPr>
            <a:r>
              <a:rPr lang="en-US" b="0" u="none" dirty="0">
                <a:solidFill>
                  <a:schemeClr val="dk1"/>
                </a:solidFill>
                <a:latin typeface="Calibri"/>
                <a:ea typeface="Calibri"/>
                <a:cs typeface="Calibri"/>
                <a:sym typeface="Calibri"/>
              </a:rPr>
              <a:t>Dept: CSE</a:t>
            </a:r>
            <a:endParaRPr b="0" u="none" dirty="0">
              <a:solidFill>
                <a:schemeClr val="dk1"/>
              </a:solidFill>
              <a:latin typeface="Calibri"/>
              <a:ea typeface="Calibri"/>
              <a:cs typeface="Calibri"/>
              <a:sym typeface="Calibri"/>
            </a:endParaRPr>
          </a:p>
        </p:txBody>
      </p:sp>
      <p:sp>
        <p:nvSpPr>
          <p:cNvPr id="101" name="Google Shape;101;g1521995eac8_0_0"/>
          <p:cNvSpPr txBox="1"/>
          <p:nvPr/>
        </p:nvSpPr>
        <p:spPr>
          <a:xfrm>
            <a:off x="2725541" y="4453594"/>
            <a:ext cx="3011400" cy="141048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a:buNone/>
            </a:pPr>
            <a:endParaRPr dirty="0"/>
          </a:p>
          <a:p>
            <a:pPr marL="0" marR="0" lvl="0" indent="0" algn="ctr" rtl="0">
              <a:lnSpc>
                <a:spcPct val="90000"/>
              </a:lnSpc>
              <a:spcBef>
                <a:spcPts val="1000"/>
              </a:spcBef>
              <a:spcAft>
                <a:spcPts val="0"/>
              </a:spcAft>
              <a:buClr>
                <a:schemeClr val="dk1"/>
              </a:buClr>
              <a:buSzPts val="1400"/>
              <a:buFont typeface="Arial"/>
              <a:buNone/>
            </a:pPr>
            <a:r>
              <a:rPr lang="en-US" b="0" u="none" dirty="0">
                <a:solidFill>
                  <a:schemeClr val="dk1"/>
                </a:solidFill>
                <a:latin typeface="Calibri"/>
                <a:ea typeface="Calibri"/>
                <a:cs typeface="Calibri"/>
                <a:sym typeface="Calibri"/>
              </a:rPr>
              <a:t>Name: </a:t>
            </a:r>
            <a:r>
              <a:rPr lang="en-US" dirty="0" err="1">
                <a:solidFill>
                  <a:schemeClr val="dk1"/>
                </a:solidFill>
                <a:latin typeface="Calibri"/>
                <a:ea typeface="Calibri"/>
                <a:cs typeface="Calibri"/>
                <a:sym typeface="Calibri"/>
              </a:rPr>
              <a:t>Madhan</a:t>
            </a:r>
            <a:r>
              <a:rPr lang="en-US" dirty="0">
                <a:solidFill>
                  <a:schemeClr val="dk1"/>
                </a:solidFill>
                <a:latin typeface="Calibri"/>
                <a:ea typeface="Calibri"/>
                <a:cs typeface="Calibri"/>
                <a:sym typeface="Calibri"/>
              </a:rPr>
              <a:t> M</a:t>
            </a:r>
            <a:endParaRPr dirty="0"/>
          </a:p>
          <a:p>
            <a:pPr marL="0" marR="0" lvl="0" indent="0" algn="ctr" rtl="0">
              <a:lnSpc>
                <a:spcPct val="90000"/>
              </a:lnSpc>
              <a:spcBef>
                <a:spcPts val="1000"/>
              </a:spcBef>
              <a:spcAft>
                <a:spcPts val="0"/>
              </a:spcAft>
              <a:buClr>
                <a:schemeClr val="dk1"/>
              </a:buClr>
              <a:buSzPts val="1400"/>
              <a:buFont typeface="Arial"/>
              <a:buNone/>
            </a:pPr>
            <a:r>
              <a:rPr lang="en-US" b="0" u="none" dirty="0">
                <a:solidFill>
                  <a:schemeClr val="dk1"/>
                </a:solidFill>
                <a:latin typeface="Calibri"/>
                <a:ea typeface="Calibri"/>
                <a:cs typeface="Calibri"/>
                <a:sym typeface="Calibri"/>
              </a:rPr>
              <a:t>Reg. No:191CS209</a:t>
            </a:r>
            <a:endParaRPr dirty="0"/>
          </a:p>
          <a:p>
            <a:pPr marL="0" marR="0" lvl="0" indent="0" algn="ctr" rtl="0">
              <a:lnSpc>
                <a:spcPct val="90000"/>
              </a:lnSpc>
              <a:spcBef>
                <a:spcPts val="1000"/>
              </a:spcBef>
              <a:spcAft>
                <a:spcPts val="0"/>
              </a:spcAft>
              <a:buClr>
                <a:schemeClr val="dk1"/>
              </a:buClr>
              <a:buSzPts val="1400"/>
              <a:buFont typeface="Arial"/>
              <a:buNone/>
            </a:pPr>
            <a:r>
              <a:rPr lang="en-US" b="0" u="none" dirty="0" err="1">
                <a:solidFill>
                  <a:schemeClr val="dk1"/>
                </a:solidFill>
                <a:latin typeface="Calibri"/>
                <a:ea typeface="Calibri"/>
                <a:cs typeface="Calibri"/>
                <a:sym typeface="Calibri"/>
              </a:rPr>
              <a:t>Dept</a:t>
            </a:r>
            <a:r>
              <a:rPr lang="en-US" b="0" u="none" dirty="0">
                <a:solidFill>
                  <a:schemeClr val="dk1"/>
                </a:solidFill>
                <a:latin typeface="Calibri"/>
                <a:ea typeface="Calibri"/>
                <a:cs typeface="Calibri"/>
                <a:sym typeface="Calibri"/>
              </a:rPr>
              <a:t>: CSE</a:t>
            </a:r>
            <a:endParaRPr b="0" u="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623391"/>
            <a:ext cx="10515600" cy="4553572"/>
          </a:xfrm>
        </p:spPr>
        <p:txBody>
          <a:bodyPr/>
          <a:lstStyle/>
          <a:p>
            <a:pPr algn="just"/>
            <a:r>
              <a:rPr lang="en-US" dirty="0">
                <a:latin typeface="Times New Roman" panose="02020603050405020304" pitchFamily="18" charset="0"/>
                <a:cs typeface="Times New Roman" panose="02020603050405020304" pitchFamily="18" charset="0"/>
              </a:rPr>
              <a:t>The results of the model allow us to infer that the proposed system can deliver accurate results when surrounding light and intensity are controlled.  Additional motions may readily be added, and the model will be more accurate thanks to more photographs taken at different angles and in different frames. The model may therefore readily be built up to a huge extent by increasing the size of the dataset. </a:t>
            </a:r>
          </a:p>
          <a:p>
            <a:pPr algn="just"/>
            <a:r>
              <a:rPr lang="en-US" dirty="0">
                <a:latin typeface="Times New Roman" panose="02020603050405020304" pitchFamily="18" charset="0"/>
                <a:cs typeface="Times New Roman" panose="02020603050405020304" pitchFamily="18" charset="0"/>
              </a:rPr>
              <a:t>The implementation of our model for other sign languages such as Indian sign language or American sign language. Further training with large dataset to efficiently recognize symbols. Improving the model's ability to identify expression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4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543878"/>
            <a:ext cx="10515600" cy="4883426"/>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[1] Jamie </a:t>
            </a:r>
            <a:r>
              <a:rPr lang="en-US" dirty="0" err="1">
                <a:latin typeface="Times New Roman" panose="02020603050405020304" pitchFamily="18" charset="0"/>
                <a:cs typeface="Times New Roman" panose="02020603050405020304" pitchFamily="18" charset="0"/>
              </a:rPr>
              <a:t>Berke</a:t>
            </a:r>
            <a:r>
              <a:rPr lang="en-US" dirty="0">
                <a:latin typeface="Times New Roman" panose="02020603050405020304" pitchFamily="18" charset="0"/>
                <a:cs typeface="Times New Roman" panose="02020603050405020304" pitchFamily="18" charset="0"/>
              </a:rPr>
              <a:t>, James Lacy March 01, 2021 “Hearing loss/deafness| Sign Language”.</a:t>
            </a:r>
          </a:p>
          <a:p>
            <a:pPr marL="0" indent="0" algn="just">
              <a:buNone/>
            </a:pPr>
            <a:r>
              <a:rPr lang="en-US" dirty="0">
                <a:latin typeface="Times New Roman" panose="02020603050405020304" pitchFamily="18" charset="0"/>
                <a:cs typeface="Times New Roman" panose="02020603050405020304" pitchFamily="18" charset="0"/>
              </a:rPr>
              <a:t>[2] “National Health Mission -report of deaf people in India”, nhm.gov.in 21-12-2021. </a:t>
            </a:r>
          </a:p>
          <a:p>
            <a:pPr marL="0" indent="0" algn="just">
              <a:buNone/>
            </a:pPr>
            <a:r>
              <a:rPr lang="en-US" dirty="0">
                <a:latin typeface="Times New Roman" panose="02020603050405020304" pitchFamily="18" charset="0"/>
                <a:cs typeface="Times New Roman" panose="02020603050405020304" pitchFamily="18" charset="0"/>
              </a:rPr>
              <a:t>[3]  Smith  M  and  </a:t>
            </a:r>
            <a:r>
              <a:rPr lang="en-US" dirty="0" err="1">
                <a:latin typeface="Times New Roman" panose="02020603050405020304" pitchFamily="18" charset="0"/>
                <a:cs typeface="Times New Roman" panose="02020603050405020304" pitchFamily="18" charset="0"/>
              </a:rPr>
              <a:t>Levack</a:t>
            </a:r>
            <a:r>
              <a:rPr lang="en-US" dirty="0">
                <a:latin typeface="Times New Roman" panose="02020603050405020304" pitchFamily="18" charset="0"/>
                <a:cs typeface="Times New Roman" panose="02020603050405020304" pitchFamily="18" charset="0"/>
              </a:rPr>
              <a:t> N  1996  Teaching Students  with  Visual  and  Multiple Impairments:  A Resource Guide (Texas : Texas School for the Blind and Visually Impaired)</a:t>
            </a:r>
          </a:p>
          <a:p>
            <a:pPr marL="0" indent="0" algn="just">
              <a:buNone/>
            </a:pPr>
            <a:r>
              <a:rPr lang="en-US" dirty="0">
                <a:latin typeface="Times New Roman" panose="02020603050405020304" pitchFamily="18" charset="0"/>
                <a:cs typeface="Times New Roman" panose="02020603050405020304" pitchFamily="18" charset="0"/>
              </a:rPr>
              <a:t>[4] Stephanie </a:t>
            </a:r>
            <a:r>
              <a:rPr lang="en-US" dirty="0" err="1">
                <a:latin typeface="Times New Roman" panose="02020603050405020304" pitchFamily="18" charset="0"/>
                <a:cs typeface="Times New Roman" panose="02020603050405020304" pitchFamily="18" charset="0"/>
              </a:rPr>
              <a:t>Thurrott|November</a:t>
            </a:r>
            <a:r>
              <a:rPr lang="en-US" dirty="0">
                <a:latin typeface="Times New Roman" panose="02020603050405020304" pitchFamily="18" charset="0"/>
                <a:cs typeface="Times New Roman" panose="02020603050405020304" pitchFamily="18" charset="0"/>
              </a:rPr>
              <a:t> 22 ,2021 “The Best Ways to Communicate with Someone Who Doesn’t Hear Well” </a:t>
            </a:r>
          </a:p>
          <a:p>
            <a:pPr marL="0" indent="0" algn="just">
              <a:buNone/>
            </a:pPr>
            <a:r>
              <a:rPr lang="en-US" dirty="0">
                <a:latin typeface="Times New Roman" panose="02020603050405020304" pitchFamily="18" charset="0"/>
                <a:cs typeface="Times New Roman" panose="02020603050405020304" pitchFamily="18" charset="0"/>
              </a:rPr>
              <a:t>[5] Williams P and Evans M 2013 Social Work with People with Learning Difficulties </a:t>
            </a:r>
          </a:p>
        </p:txBody>
      </p:sp>
    </p:spTree>
    <p:extLst>
      <p:ext uri="{BB962C8B-B14F-4D97-AF65-F5344CB8AC3E}">
        <p14:creationId xmlns:p14="http://schemas.microsoft.com/office/powerpoint/2010/main" val="326419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4"/>
          <p:cNvSpPr txBox="1">
            <a:spLocks noGrp="1"/>
          </p:cNvSpPr>
          <p:nvPr>
            <p:ph type="title"/>
          </p:nvPr>
        </p:nvSpPr>
        <p:spPr>
          <a:xfrm>
            <a:off x="952500" y="445450"/>
            <a:ext cx="95631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dirty="0">
                <a:latin typeface="Times New Roman" panose="02020603050405020304" pitchFamily="18" charset="0"/>
                <a:cs typeface="Times New Roman" panose="02020603050405020304" pitchFamily="18" charset="0"/>
              </a:rPr>
              <a:t>Project work plan</a:t>
            </a:r>
          </a:p>
        </p:txBody>
      </p:sp>
      <p:sp>
        <p:nvSpPr>
          <p:cNvPr id="205" name="Google Shape;20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S7 PROJECT WORK II - THIRD REVIEW</a:t>
            </a:r>
            <a:endParaRPr/>
          </a:p>
        </p:txBody>
      </p:sp>
      <p:graphicFrame>
        <p:nvGraphicFramePr>
          <p:cNvPr id="207" name="Google Shape;207;p14"/>
          <p:cNvGraphicFramePr/>
          <p:nvPr/>
        </p:nvGraphicFramePr>
        <p:xfrm>
          <a:off x="952500" y="1835650"/>
          <a:ext cx="10287000" cy="4145040"/>
        </p:xfrm>
        <a:graphic>
          <a:graphicData uri="http://schemas.openxmlformats.org/drawingml/2006/table">
            <a:tbl>
              <a:tblPr>
                <a:noFill/>
              </a:tblPr>
              <a:tblGrid>
                <a:gridCol w="2151300">
                  <a:extLst>
                    <a:ext uri="{9D8B030D-6E8A-4147-A177-3AD203B41FA5}">
                      <a16:colId xmlns:a16="http://schemas.microsoft.com/office/drawing/2014/main" val="20000"/>
                    </a:ext>
                  </a:extLst>
                </a:gridCol>
                <a:gridCol w="8135700">
                  <a:extLst>
                    <a:ext uri="{9D8B030D-6E8A-4147-A177-3AD203B41FA5}">
                      <a16:colId xmlns:a16="http://schemas.microsoft.com/office/drawing/2014/main" val="20001"/>
                    </a:ext>
                  </a:extLst>
                </a:gridCol>
              </a:tblGrid>
              <a:tr h="344675">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WEEK</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WORK PLAN</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44675">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WEEK 1</a:t>
                      </a:r>
                      <a:endParaRPr sz="160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Selection of Domain and Project Title(via Literature Surveys)</a:t>
                      </a:r>
                      <a:endParaRPr sz="16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44675">
                <a:tc>
                  <a:txBody>
                    <a:bodyPr/>
                    <a:lstStyle/>
                    <a:p>
                      <a:pPr marL="0" lvl="0" indent="0" algn="l" rtl="0">
                        <a:spcBef>
                          <a:spcPts val="0"/>
                        </a:spcBef>
                        <a:spcAft>
                          <a:spcPts val="0"/>
                        </a:spcAft>
                        <a:buClr>
                          <a:schemeClr val="dk1"/>
                        </a:buClr>
                        <a:buSzPts val="1100"/>
                        <a:buFont typeface="Arial"/>
                        <a:buNone/>
                      </a:pPr>
                      <a:r>
                        <a:rPr lang="en-IN" sz="1600" dirty="0">
                          <a:solidFill>
                            <a:schemeClr val="dk1"/>
                          </a:solidFill>
                          <a:latin typeface="Times New Roman"/>
                          <a:ea typeface="Times New Roman"/>
                          <a:cs typeface="Times New Roman"/>
                          <a:sym typeface="Times New Roman"/>
                        </a:rPr>
                        <a:t>WEEK 2</a:t>
                      </a:r>
                      <a:endParaRPr sz="1600" dirty="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Study the Basics related to Selected Domain, Aim &amp; Objectives of the project, and an insight view of the project.</a:t>
                      </a:r>
                      <a:endParaRPr sz="1600">
                        <a:latin typeface="Times New Roman"/>
                        <a:ea typeface="Times New Roman"/>
                        <a:cs typeface="Times New Roman"/>
                        <a:sym typeface="Times New Roman"/>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4675">
                <a:tc>
                  <a:txBody>
                    <a:bodyPr/>
                    <a:lstStyle/>
                    <a:p>
                      <a:pPr marL="0" lvl="0" indent="0" algn="l" rtl="0">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WEEK 3</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Literature review and Problem formulation in the identified Project and discussion the same with supervisor.</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4675">
                <a:tc>
                  <a:txBody>
                    <a:bodyPr/>
                    <a:lstStyle/>
                    <a:p>
                      <a:pPr marL="0" lvl="0" indent="0" algn="l" rtl="0">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WEEK 4</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Idea / Algorithm / Hardware Architecture / Implementation strategy analysis.</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4675">
                <a:tc>
                  <a:txBody>
                    <a:bodyPr/>
                    <a:lstStyle/>
                    <a:p>
                      <a:pPr marL="0" lvl="0" indent="0" algn="l" rtl="0">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WEEK 5</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Theoretical and Mathematical analysis.</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4675">
                <a:tc>
                  <a:txBody>
                    <a:bodyPr/>
                    <a:lstStyle/>
                    <a:p>
                      <a:pPr marL="0" lvl="0" indent="0" algn="l" rtl="0">
                        <a:spcBef>
                          <a:spcPts val="0"/>
                        </a:spcBef>
                        <a:spcAft>
                          <a:spcPts val="0"/>
                        </a:spcAft>
                        <a:buClr>
                          <a:schemeClr val="dk1"/>
                        </a:buClr>
                        <a:buSzPts val="1100"/>
                        <a:buFont typeface="Arial"/>
                        <a:buNone/>
                      </a:pPr>
                      <a:r>
                        <a:rPr lang="en-IN" sz="1600">
                          <a:solidFill>
                            <a:schemeClr val="dk1"/>
                          </a:solidFill>
                          <a:latin typeface="Times New Roman"/>
                          <a:ea typeface="Times New Roman"/>
                          <a:cs typeface="Times New Roman"/>
                          <a:sym typeface="Times New Roman"/>
                        </a:rPr>
                        <a:t>WEEK 6</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a:latin typeface="Times New Roman"/>
                          <a:ea typeface="Times New Roman"/>
                          <a:cs typeface="Times New Roman"/>
                          <a:sym typeface="Times New Roman"/>
                        </a:rPr>
                        <a:t>Proposed Algorithm / Architecture in Hardware or Software - (step by step).</a:t>
                      </a:r>
                      <a:endParaRPr sz="16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4675">
                <a:tc>
                  <a:txBody>
                    <a:bodyPr/>
                    <a:lstStyle/>
                    <a:p>
                      <a:pPr marL="0" lvl="0" indent="0" algn="l" rtl="0">
                        <a:spcBef>
                          <a:spcPts val="0"/>
                        </a:spcBef>
                        <a:spcAft>
                          <a:spcPts val="0"/>
                        </a:spcAft>
                        <a:buNone/>
                      </a:pPr>
                      <a:r>
                        <a:rPr lang="en-IN" sz="1600">
                          <a:solidFill>
                            <a:schemeClr val="dk1"/>
                          </a:solidFill>
                          <a:latin typeface="Times New Roman"/>
                          <a:ea typeface="Times New Roman"/>
                          <a:cs typeface="Times New Roman"/>
                          <a:sym typeface="Times New Roman"/>
                        </a:rPr>
                        <a:t>WEEK 7</a:t>
                      </a:r>
                      <a:endParaRPr sz="1600">
                        <a:solidFill>
                          <a:schemeClr val="dk1"/>
                        </a:solidFill>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1600" dirty="0">
                          <a:latin typeface="Times New Roman"/>
                          <a:ea typeface="Times New Roman"/>
                          <a:cs typeface="Times New Roman"/>
                          <a:sym typeface="Times New Roman"/>
                        </a:rPr>
                        <a:t>Incorporate / Modify the project work based on suggestions given by the project assessors along with supervisor.</a:t>
                      </a:r>
                      <a:endParaRPr sz="1600"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9160-6BFD-4311-A3EC-1EC9DCA24EDD}"/>
              </a:ext>
            </a:extLst>
          </p:cNvPr>
          <p:cNvSpPr>
            <a:spLocks noGrp="1"/>
          </p:cNvSpPr>
          <p:nvPr>
            <p:ph type="title"/>
          </p:nvPr>
        </p:nvSpPr>
        <p:spPr/>
        <p:txBody>
          <a:bodyPr/>
          <a:lstStyle/>
          <a:p>
            <a:r>
              <a:rPr lang="en-IN" dirty="0"/>
              <a:t>Certificate</a:t>
            </a:r>
          </a:p>
        </p:txBody>
      </p:sp>
      <p:pic>
        <p:nvPicPr>
          <p:cNvPr id="13" name="Content Placeholder 12">
            <a:extLst>
              <a:ext uri="{FF2B5EF4-FFF2-40B4-BE49-F238E27FC236}">
                <a16:creationId xmlns:a16="http://schemas.microsoft.com/office/drawing/2014/main" id="{505AA2E1-83D8-43EC-81F5-43832D7C70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90260"/>
            <a:ext cx="5828748" cy="4518992"/>
          </a:xfrm>
        </p:spPr>
      </p:pic>
      <p:pic>
        <p:nvPicPr>
          <p:cNvPr id="15" name="Picture 14">
            <a:extLst>
              <a:ext uri="{FF2B5EF4-FFF2-40B4-BE49-F238E27FC236}">
                <a16:creationId xmlns:a16="http://schemas.microsoft.com/office/drawing/2014/main" id="{5FE02A96-C0A2-4856-8E40-DB9F724B5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748" y="1590260"/>
            <a:ext cx="5828748" cy="4518992"/>
          </a:xfrm>
          <a:prstGeom prst="rect">
            <a:avLst/>
          </a:prstGeom>
        </p:spPr>
      </p:pic>
    </p:spTree>
    <p:extLst>
      <p:ext uri="{BB962C8B-B14F-4D97-AF65-F5344CB8AC3E}">
        <p14:creationId xmlns:p14="http://schemas.microsoft.com/office/powerpoint/2010/main" val="263066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0131-73D8-4422-BDC9-422E4D4EF062}"/>
              </a:ext>
            </a:extLst>
          </p:cNvPr>
          <p:cNvSpPr>
            <a:spLocks noGrp="1"/>
          </p:cNvSpPr>
          <p:nvPr>
            <p:ph type="title"/>
          </p:nvPr>
        </p:nvSpPr>
        <p:spPr/>
        <p:txBody>
          <a:bodyPr/>
          <a:lstStyle/>
          <a:p>
            <a:r>
              <a:rPr lang="en-IN" dirty="0"/>
              <a:t>Certificate</a:t>
            </a:r>
          </a:p>
        </p:txBody>
      </p:sp>
      <p:pic>
        <p:nvPicPr>
          <p:cNvPr id="5" name="Content Placeholder 4">
            <a:extLst>
              <a:ext uri="{FF2B5EF4-FFF2-40B4-BE49-F238E27FC236}">
                <a16:creationId xmlns:a16="http://schemas.microsoft.com/office/drawing/2014/main" id="{1037DD14-FAEA-468A-84B4-FB173C238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183" y="1931641"/>
            <a:ext cx="8305800" cy="4351338"/>
          </a:xfrm>
        </p:spPr>
      </p:pic>
    </p:spTree>
    <p:extLst>
      <p:ext uri="{BB962C8B-B14F-4D97-AF65-F5344CB8AC3E}">
        <p14:creationId xmlns:p14="http://schemas.microsoft.com/office/powerpoint/2010/main" val="3344100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F906-E927-4A5F-87D3-53811A8691D2}"/>
              </a:ext>
            </a:extLst>
          </p:cNvPr>
          <p:cNvSpPr>
            <a:spLocks noGrp="1"/>
          </p:cNvSpPr>
          <p:nvPr>
            <p:ph type="title"/>
          </p:nvPr>
        </p:nvSpPr>
        <p:spPr/>
        <p:txBody>
          <a:bodyPr/>
          <a:lstStyle/>
          <a:p>
            <a:r>
              <a:rPr lang="en-IN" dirty="0"/>
              <a:t>Plagiarism</a:t>
            </a:r>
          </a:p>
        </p:txBody>
      </p:sp>
      <p:pic>
        <p:nvPicPr>
          <p:cNvPr id="4" name="Content Placeholder 3">
            <a:extLst>
              <a:ext uri="{FF2B5EF4-FFF2-40B4-BE49-F238E27FC236}">
                <a16:creationId xmlns:a16="http://schemas.microsoft.com/office/drawing/2014/main" id="{01B47929-A6F8-4817-B928-C5FE2A6C888D}"/>
              </a:ext>
            </a:extLst>
          </p:cNvPr>
          <p:cNvPicPr>
            <a:picLocks noGrp="1"/>
          </p:cNvPicPr>
          <p:nvPr>
            <p:ph idx="1"/>
          </p:nvPr>
        </p:nvPicPr>
        <p:blipFill>
          <a:blip r:embed="rId2"/>
          <a:stretch>
            <a:fillRect/>
          </a:stretch>
        </p:blipFill>
        <p:spPr>
          <a:xfrm>
            <a:off x="496760" y="1690688"/>
            <a:ext cx="5599240" cy="5032375"/>
          </a:xfrm>
          <a:prstGeom prst="rect">
            <a:avLst/>
          </a:prstGeom>
        </p:spPr>
      </p:pic>
      <p:pic>
        <p:nvPicPr>
          <p:cNvPr id="8" name="Picture 7">
            <a:extLst>
              <a:ext uri="{FF2B5EF4-FFF2-40B4-BE49-F238E27FC236}">
                <a16:creationId xmlns:a16="http://schemas.microsoft.com/office/drawing/2014/main" id="{15F64819-C7A1-4692-9A8D-3ED14B419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101" y="1690688"/>
            <a:ext cx="5527343" cy="5032374"/>
          </a:xfrm>
          <a:prstGeom prst="rect">
            <a:avLst/>
          </a:prstGeom>
        </p:spPr>
      </p:pic>
    </p:spTree>
    <p:extLst>
      <p:ext uri="{BB962C8B-B14F-4D97-AF65-F5344CB8AC3E}">
        <p14:creationId xmlns:p14="http://schemas.microsoft.com/office/powerpoint/2010/main" val="87811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09FA-40F7-51ED-277E-54DE8012498E}"/>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430116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537254"/>
            <a:ext cx="10515600" cy="5274364"/>
          </a:xfrm>
        </p:spPr>
        <p:txBody>
          <a:bodyPr>
            <a:normAutofit/>
          </a:bodyPr>
          <a:lstStyle/>
          <a:p>
            <a:pPr algn="just"/>
            <a:r>
              <a:rPr lang="en-US" dirty="0">
                <a:latin typeface="Times New Roman" panose="02020603050405020304" pitchFamily="18" charset="0"/>
                <a:cs typeface="Times New Roman" panose="02020603050405020304" pitchFamily="18" charset="0"/>
              </a:rPr>
              <a:t>Sign language is used by deaf and hard-of-hearing people, as well as those who are unable to speak vocally, to communicate within their groups and with others. </a:t>
            </a:r>
          </a:p>
          <a:p>
            <a:pPr algn="just"/>
            <a:r>
              <a:rPr lang="en-US" dirty="0">
                <a:latin typeface="Times New Roman" panose="02020603050405020304" pitchFamily="18" charset="0"/>
                <a:cs typeface="Times New Roman" panose="02020603050405020304" pitchFamily="18" charset="0"/>
              </a:rPr>
              <a:t>Using webcam photos, a dataset is created for the usual hand gestures used in a dataset for the identification of 36 different gestures of alphabets and numbers. </a:t>
            </a:r>
          </a:p>
          <a:p>
            <a:pPr algn="just"/>
            <a:r>
              <a:rPr lang="en-US" dirty="0">
                <a:latin typeface="Times New Roman" panose="02020603050405020304" pitchFamily="18" charset="0"/>
                <a:cs typeface="Times New Roman" panose="02020603050405020304" pitchFamily="18" charset="0"/>
              </a:rPr>
              <a:t>By developing algorithms using TensorFlow and OpenCV we can instantly predict the alphanumeric hand gestures used in sign language, this initiative aims to close the communication gap. </a:t>
            </a:r>
          </a:p>
          <a:p>
            <a:pPr algn="just"/>
            <a:r>
              <a:rPr lang="en-US" dirty="0">
                <a:latin typeface="Times New Roman" panose="02020603050405020304" pitchFamily="18" charset="0"/>
                <a:cs typeface="Times New Roman" panose="02020603050405020304" pitchFamily="18" charset="0"/>
              </a:rPr>
              <a:t>The major objective of this project is to develop an intelligent computer-based system that will enable deaf people to efficiently communicate with others by using hand gestures.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41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690688"/>
            <a:ext cx="10515600" cy="4486275"/>
          </a:xfrm>
        </p:spPr>
        <p:txBody>
          <a:bodyPr/>
          <a:lstStyle/>
          <a:p>
            <a:pPr algn="just"/>
            <a:r>
              <a:rPr lang="en-US" dirty="0">
                <a:latin typeface="Times New Roman" panose="02020603050405020304" pitchFamily="18" charset="0"/>
                <a:cs typeface="Times New Roman" panose="02020603050405020304" pitchFamily="18" charset="0"/>
              </a:rPr>
              <a:t>Only a small number of people who are often connected with disabilities, such as families, activists, and instructors, are able to communicate using sign language. Natural gestures and official indications are the two main categories in sign language. The natural cue is a substitute for words that is used by a deaf person instead of body language. It is a manual expression that is agreed upon by the user. </a:t>
            </a:r>
          </a:p>
          <a:p>
            <a:pPr algn="just"/>
            <a:r>
              <a:rPr lang="en-US" dirty="0">
                <a:latin typeface="Times New Roman" panose="02020603050405020304" pitchFamily="18" charset="0"/>
                <a:cs typeface="Times New Roman" panose="02020603050405020304" pitchFamily="18" charset="0"/>
              </a:rPr>
              <a:t>The goal of this project, which is </a:t>
            </a:r>
            <a:r>
              <a:rPr lang="en-US" dirty="0" err="1">
                <a:latin typeface="Times New Roman" panose="02020603050405020304" pitchFamily="18" charset="0"/>
                <a:cs typeface="Times New Roman" panose="02020603050405020304" pitchFamily="18" charset="0"/>
              </a:rPr>
              <a:t>categorised</a:t>
            </a:r>
            <a:r>
              <a:rPr lang="en-US" dirty="0">
                <a:latin typeface="Times New Roman" panose="02020603050405020304" pitchFamily="18" charset="0"/>
                <a:cs typeface="Times New Roman" panose="02020603050405020304" pitchFamily="18" charset="0"/>
              </a:rPr>
              <a:t> under Human Computer Interface, is to detect several alphabets, numerals, and some common SL family hand gestures like "Thank you," "Hello," and other expressions.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635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a:t>
            </a:r>
            <a:r>
              <a:rPr lang="en-IN" dirty="0"/>
              <a:t> </a:t>
            </a:r>
            <a:r>
              <a:rPr lang="en-IN" dirty="0">
                <a:latin typeface="Times New Roman" panose="02020603050405020304" pitchFamily="18" charset="0"/>
                <a:cs typeface="Times New Roman" panose="02020603050405020304" pitchFamily="18" charset="0"/>
              </a:rPr>
              <a:t>Survey</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690688"/>
            <a:ext cx="10515600" cy="4486275"/>
          </a:xfrm>
        </p:spPr>
        <p:txBody>
          <a:bodyPr/>
          <a:lstStyle/>
          <a:p>
            <a:pPr lvl="0" algn="just"/>
            <a:r>
              <a:rPr lang="en-US" dirty="0">
                <a:latin typeface="Times New Roman" panose="02020603050405020304" pitchFamily="18" charset="0"/>
                <a:cs typeface="Times New Roman" panose="02020603050405020304" pitchFamily="18" charset="0"/>
              </a:rPr>
              <a:t>This work proposes a novel sign language identification method for identifying alphabets and gestures in sign language. People who are deaf use a form of visual sign language and gestures to communicate. In sign languages, meaning is communicated through the visual-manual modality. People who are Deaf or hard of hearing are the ones who use it the most. </a:t>
            </a:r>
          </a:p>
          <a:p>
            <a:pPr lvl="0" algn="just"/>
            <a:r>
              <a:rPr lang="en-US" dirty="0">
                <a:latin typeface="Times New Roman" panose="02020603050405020304" pitchFamily="18" charset="0"/>
                <a:cs typeface="Times New Roman" panose="02020603050405020304" pitchFamily="18" charset="0"/>
              </a:rPr>
              <a:t> The downside of this approach is that you must constantly wear more clothing, and the findings are less precise. Computer-vision-based techniques, on the other hand, use only a camera and allow for natural contact between humans and computers without the use of any extra technologies.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9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EE70E3C5-3462-2476-9920-29B4E28894C5}"/>
              </a:ext>
            </a:extLst>
          </p:cNvPr>
          <p:cNvSpPr>
            <a:spLocks noGrp="1"/>
          </p:cNvSpPr>
          <p:nvPr>
            <p:ph idx="1"/>
          </p:nvPr>
        </p:nvSpPr>
        <p:spPr>
          <a:xfrm>
            <a:off x="838200" y="1690687"/>
            <a:ext cx="10515600" cy="4486275"/>
          </a:xfrm>
        </p:spPr>
        <p:txBody>
          <a:bodyPr/>
          <a:lstStyle/>
          <a:p>
            <a:pPr algn="just"/>
            <a:r>
              <a:rPr lang="en-US" dirty="0">
                <a:latin typeface="Times New Roman" panose="02020603050405020304" pitchFamily="18" charset="0"/>
                <a:cs typeface="Times New Roman" panose="02020603050405020304" pitchFamily="18" charset="0"/>
              </a:rPr>
              <a:t>Gathering the necessary datasets helps greatly in achieving high accuracy for our model, after data collection preprocess them and train these datasets to prepare model out of it for evaluation with which we will be detecting the real world signs.</a:t>
            </a:r>
          </a:p>
          <a:p>
            <a:pPr algn="just"/>
            <a:r>
              <a:rPr lang="en-US" dirty="0">
                <a:latin typeface="Times New Roman" panose="02020603050405020304" pitchFamily="18" charset="0"/>
                <a:cs typeface="Times New Roman" panose="02020603050405020304" pitchFamily="18" charset="0"/>
              </a:rPr>
              <a:t>With the Help of tensor flow and OpenCV we are able to train the dataset and prepare a model for evaluating in real time. When any hand signs come into picture then that is captured and evaluated against the prepared model and if it matches with any signs then from the dataset the relevant word is displayed as text as well as audio command.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6137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CD8E94-F9E3-D573-ED38-B79435391655}"/>
              </a:ext>
            </a:extLst>
          </p:cNvPr>
          <p:cNvSpPr/>
          <p:nvPr/>
        </p:nvSpPr>
        <p:spPr>
          <a:xfrm>
            <a:off x="4366591" y="1398096"/>
            <a:ext cx="3419061" cy="563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Dataset</a:t>
            </a:r>
          </a:p>
        </p:txBody>
      </p:sp>
      <p:sp>
        <p:nvSpPr>
          <p:cNvPr id="5" name="Rectangle: Diagonal Corners Rounded 4">
            <a:extLst>
              <a:ext uri="{FF2B5EF4-FFF2-40B4-BE49-F238E27FC236}">
                <a16:creationId xmlns:a16="http://schemas.microsoft.com/office/drawing/2014/main" id="{B1A464D3-0971-F7B0-2BC6-DCAA5C429EBF}"/>
              </a:ext>
            </a:extLst>
          </p:cNvPr>
          <p:cNvSpPr/>
          <p:nvPr/>
        </p:nvSpPr>
        <p:spPr>
          <a:xfrm>
            <a:off x="4674702" y="2272740"/>
            <a:ext cx="2802835" cy="563217"/>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Train</a:t>
            </a:r>
          </a:p>
        </p:txBody>
      </p:sp>
      <p:sp>
        <p:nvSpPr>
          <p:cNvPr id="6" name="Rectangle 5">
            <a:extLst>
              <a:ext uri="{FF2B5EF4-FFF2-40B4-BE49-F238E27FC236}">
                <a16:creationId xmlns:a16="http://schemas.microsoft.com/office/drawing/2014/main" id="{33EC269A-E01F-51A2-C9E7-8C0CCF36DEB6}"/>
              </a:ext>
            </a:extLst>
          </p:cNvPr>
          <p:cNvSpPr/>
          <p:nvPr/>
        </p:nvSpPr>
        <p:spPr>
          <a:xfrm>
            <a:off x="5002693" y="3256714"/>
            <a:ext cx="2146852" cy="563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Modal</a:t>
            </a:r>
          </a:p>
        </p:txBody>
      </p:sp>
      <p:cxnSp>
        <p:nvCxnSpPr>
          <p:cNvPr id="8" name="Straight Arrow Connector 7">
            <a:extLst>
              <a:ext uri="{FF2B5EF4-FFF2-40B4-BE49-F238E27FC236}">
                <a16:creationId xmlns:a16="http://schemas.microsoft.com/office/drawing/2014/main" id="{4D59EE33-F50F-B0E2-C1AB-E12A719A6BEC}"/>
              </a:ext>
            </a:extLst>
          </p:cNvPr>
          <p:cNvCxnSpPr>
            <a:stCxn id="4" idx="2"/>
            <a:endCxn id="5" idx="3"/>
          </p:cNvCxnSpPr>
          <p:nvPr/>
        </p:nvCxnSpPr>
        <p:spPr>
          <a:xfrm flipH="1">
            <a:off x="6076120" y="1961313"/>
            <a:ext cx="2" cy="311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898FB59-4F54-2286-32D2-9BFE1C4A7EF3}"/>
              </a:ext>
            </a:extLst>
          </p:cNvPr>
          <p:cNvCxnSpPr>
            <a:stCxn id="5" idx="1"/>
            <a:endCxn id="6" idx="0"/>
          </p:cNvCxnSpPr>
          <p:nvPr/>
        </p:nvCxnSpPr>
        <p:spPr>
          <a:xfrm flipH="1">
            <a:off x="6076119" y="2835957"/>
            <a:ext cx="1" cy="420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8B2AE334-145C-AB9D-1A59-D0321F46B435}"/>
              </a:ext>
            </a:extLst>
          </p:cNvPr>
          <p:cNvSpPr/>
          <p:nvPr/>
        </p:nvSpPr>
        <p:spPr>
          <a:xfrm>
            <a:off x="2703444" y="4237373"/>
            <a:ext cx="1166191" cy="11893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Live Cam</a:t>
            </a:r>
          </a:p>
        </p:txBody>
      </p:sp>
      <p:sp>
        <p:nvSpPr>
          <p:cNvPr id="12" name="Diamond 11">
            <a:extLst>
              <a:ext uri="{FF2B5EF4-FFF2-40B4-BE49-F238E27FC236}">
                <a16:creationId xmlns:a16="http://schemas.microsoft.com/office/drawing/2014/main" id="{E9FCA3E4-000F-767A-E1EF-C96780DBBF56}"/>
              </a:ext>
            </a:extLst>
          </p:cNvPr>
          <p:cNvSpPr/>
          <p:nvPr/>
        </p:nvSpPr>
        <p:spPr>
          <a:xfrm>
            <a:off x="4891707" y="4237374"/>
            <a:ext cx="2368824" cy="11893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Evaluation</a:t>
            </a:r>
          </a:p>
        </p:txBody>
      </p:sp>
      <p:cxnSp>
        <p:nvCxnSpPr>
          <p:cNvPr id="14" name="Straight Arrow Connector 13">
            <a:extLst>
              <a:ext uri="{FF2B5EF4-FFF2-40B4-BE49-F238E27FC236}">
                <a16:creationId xmlns:a16="http://schemas.microsoft.com/office/drawing/2014/main" id="{0B0F6157-E2EF-0D3E-CC89-6462F3D3E44F}"/>
              </a:ext>
            </a:extLst>
          </p:cNvPr>
          <p:cNvCxnSpPr>
            <a:stCxn id="11" idx="3"/>
            <a:endCxn id="12" idx="1"/>
          </p:cNvCxnSpPr>
          <p:nvPr/>
        </p:nvCxnSpPr>
        <p:spPr>
          <a:xfrm>
            <a:off x="3869635" y="4832065"/>
            <a:ext cx="102207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921E90-4A35-B562-94B7-E0E757224276}"/>
              </a:ext>
            </a:extLst>
          </p:cNvPr>
          <p:cNvCxnSpPr>
            <a:stCxn id="6" idx="2"/>
            <a:endCxn id="12" idx="0"/>
          </p:cNvCxnSpPr>
          <p:nvPr/>
        </p:nvCxnSpPr>
        <p:spPr>
          <a:xfrm>
            <a:off x="6076119" y="3819931"/>
            <a:ext cx="0" cy="417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Diagonal Corners Rounded 16">
            <a:extLst>
              <a:ext uri="{FF2B5EF4-FFF2-40B4-BE49-F238E27FC236}">
                <a16:creationId xmlns:a16="http://schemas.microsoft.com/office/drawing/2014/main" id="{BC8F6AED-4FB1-F744-FECC-2DDBDD8723D6}"/>
              </a:ext>
            </a:extLst>
          </p:cNvPr>
          <p:cNvSpPr/>
          <p:nvPr/>
        </p:nvSpPr>
        <p:spPr>
          <a:xfrm>
            <a:off x="5400258" y="5966784"/>
            <a:ext cx="1351722" cy="470452"/>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Nothing</a:t>
            </a:r>
          </a:p>
        </p:txBody>
      </p:sp>
      <p:cxnSp>
        <p:nvCxnSpPr>
          <p:cNvPr id="19" name="Straight Arrow Connector 18">
            <a:extLst>
              <a:ext uri="{FF2B5EF4-FFF2-40B4-BE49-F238E27FC236}">
                <a16:creationId xmlns:a16="http://schemas.microsoft.com/office/drawing/2014/main" id="{A922F909-DB2D-6777-90F1-DAE2D1EB68F2}"/>
              </a:ext>
            </a:extLst>
          </p:cNvPr>
          <p:cNvCxnSpPr>
            <a:stCxn id="12" idx="2"/>
            <a:endCxn id="17" idx="3"/>
          </p:cNvCxnSpPr>
          <p:nvPr/>
        </p:nvCxnSpPr>
        <p:spPr>
          <a:xfrm>
            <a:off x="6076119" y="5426757"/>
            <a:ext cx="0" cy="5400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02A00C6-C740-6425-F167-702F2CB76A4D}"/>
              </a:ext>
            </a:extLst>
          </p:cNvPr>
          <p:cNvSpPr txBox="1"/>
          <p:nvPr/>
        </p:nvSpPr>
        <p:spPr>
          <a:xfrm>
            <a:off x="6076119" y="5473138"/>
            <a:ext cx="455574" cy="369332"/>
          </a:xfrm>
          <a:prstGeom prst="rect">
            <a:avLst/>
          </a:prstGeom>
          <a:noFill/>
        </p:spPr>
        <p:txBody>
          <a:bodyPr wrap="none" rtlCol="0">
            <a:spAutoFit/>
          </a:bodyPr>
          <a:lstStyle/>
          <a:p>
            <a:r>
              <a:rPr lang="en-IN" dirty="0"/>
              <a:t>No</a:t>
            </a:r>
          </a:p>
        </p:txBody>
      </p:sp>
      <p:sp>
        <p:nvSpPr>
          <p:cNvPr id="21" name="Rectangle: Diagonal Corners Rounded 20">
            <a:extLst>
              <a:ext uri="{FF2B5EF4-FFF2-40B4-BE49-F238E27FC236}">
                <a16:creationId xmlns:a16="http://schemas.microsoft.com/office/drawing/2014/main" id="{9CA1A981-F3EB-CDF0-6972-8619E9005E80}"/>
              </a:ext>
            </a:extLst>
          </p:cNvPr>
          <p:cNvSpPr/>
          <p:nvPr/>
        </p:nvSpPr>
        <p:spPr>
          <a:xfrm>
            <a:off x="8090452" y="4586899"/>
            <a:ext cx="1470992" cy="490331"/>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Output</a:t>
            </a:r>
          </a:p>
        </p:txBody>
      </p:sp>
      <p:cxnSp>
        <p:nvCxnSpPr>
          <p:cNvPr id="23" name="Straight Arrow Connector 22">
            <a:extLst>
              <a:ext uri="{FF2B5EF4-FFF2-40B4-BE49-F238E27FC236}">
                <a16:creationId xmlns:a16="http://schemas.microsoft.com/office/drawing/2014/main" id="{772FEDF4-C6D8-C9C2-0E13-CD88EEC2F476}"/>
              </a:ext>
            </a:extLst>
          </p:cNvPr>
          <p:cNvCxnSpPr>
            <a:stCxn id="12" idx="3"/>
            <a:endCxn id="21" idx="2"/>
          </p:cNvCxnSpPr>
          <p:nvPr/>
        </p:nvCxnSpPr>
        <p:spPr>
          <a:xfrm flipV="1">
            <a:off x="7260531" y="4832065"/>
            <a:ext cx="82992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D9A2D64F-3D54-6848-4CBE-BAD0DB5A4747}"/>
              </a:ext>
            </a:extLst>
          </p:cNvPr>
          <p:cNvSpPr txBox="1"/>
          <p:nvPr/>
        </p:nvSpPr>
        <p:spPr>
          <a:xfrm>
            <a:off x="7447704" y="4462732"/>
            <a:ext cx="485518" cy="369332"/>
          </a:xfrm>
          <a:prstGeom prst="rect">
            <a:avLst/>
          </a:prstGeom>
          <a:noFill/>
        </p:spPr>
        <p:txBody>
          <a:bodyPr wrap="none" rtlCol="0">
            <a:spAutoFit/>
          </a:bodyPr>
          <a:lstStyle/>
          <a:p>
            <a:r>
              <a:rPr lang="en-IN" dirty="0"/>
              <a:t>Yes</a:t>
            </a:r>
          </a:p>
        </p:txBody>
      </p:sp>
      <p:sp>
        <p:nvSpPr>
          <p:cNvPr id="26" name="Rectangle 25">
            <a:extLst>
              <a:ext uri="{FF2B5EF4-FFF2-40B4-BE49-F238E27FC236}">
                <a16:creationId xmlns:a16="http://schemas.microsoft.com/office/drawing/2014/main" id="{5BAD5D9A-9194-A297-7F76-0C5D32BBCCA5}"/>
              </a:ext>
            </a:extLst>
          </p:cNvPr>
          <p:cNvSpPr/>
          <p:nvPr/>
        </p:nvSpPr>
        <p:spPr>
          <a:xfrm>
            <a:off x="7613373" y="5920401"/>
            <a:ext cx="954157" cy="563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Text</a:t>
            </a:r>
          </a:p>
        </p:txBody>
      </p:sp>
      <p:sp>
        <p:nvSpPr>
          <p:cNvPr id="27" name="Rectangle 26">
            <a:extLst>
              <a:ext uri="{FF2B5EF4-FFF2-40B4-BE49-F238E27FC236}">
                <a16:creationId xmlns:a16="http://schemas.microsoft.com/office/drawing/2014/main" id="{F74DD1B3-355D-6F95-D3E4-90F2EC33E02F}"/>
              </a:ext>
            </a:extLst>
          </p:cNvPr>
          <p:cNvSpPr/>
          <p:nvPr/>
        </p:nvSpPr>
        <p:spPr>
          <a:xfrm>
            <a:off x="9084365" y="5920400"/>
            <a:ext cx="954157" cy="563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Audio</a:t>
            </a:r>
          </a:p>
        </p:txBody>
      </p:sp>
      <p:cxnSp>
        <p:nvCxnSpPr>
          <p:cNvPr id="29" name="Connector: Elbow 28">
            <a:extLst>
              <a:ext uri="{FF2B5EF4-FFF2-40B4-BE49-F238E27FC236}">
                <a16:creationId xmlns:a16="http://schemas.microsoft.com/office/drawing/2014/main" id="{DF385738-4831-BABD-A0D5-C6FAE8B6C721}"/>
              </a:ext>
            </a:extLst>
          </p:cNvPr>
          <p:cNvCxnSpPr>
            <a:stCxn id="21" idx="1"/>
            <a:endCxn id="27" idx="0"/>
          </p:cNvCxnSpPr>
          <p:nvPr/>
        </p:nvCxnSpPr>
        <p:spPr>
          <a:xfrm rot="16200000" flipH="1">
            <a:off x="8772111" y="5131067"/>
            <a:ext cx="843170" cy="73549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AA065ED5-56E3-6AF6-1D76-1C2217875BAA}"/>
              </a:ext>
            </a:extLst>
          </p:cNvPr>
          <p:cNvCxnSpPr>
            <a:stCxn id="21" idx="1"/>
            <a:endCxn id="26" idx="0"/>
          </p:cNvCxnSpPr>
          <p:nvPr/>
        </p:nvCxnSpPr>
        <p:spPr>
          <a:xfrm rot="5400000">
            <a:off x="8036615" y="5131067"/>
            <a:ext cx="843171" cy="73549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itle 1">
            <a:extLst>
              <a:ext uri="{FF2B5EF4-FFF2-40B4-BE49-F238E27FC236}">
                <a16:creationId xmlns:a16="http://schemas.microsoft.com/office/drawing/2014/main" id="{98DD148B-8659-ABBE-6DE2-D0CA295A5377}"/>
              </a:ext>
            </a:extLst>
          </p:cNvPr>
          <p:cNvSpPr txBox="1">
            <a:spLocks/>
          </p:cNvSpPr>
          <p:nvPr/>
        </p:nvSpPr>
        <p:spPr>
          <a:xfrm>
            <a:off x="394252" y="-384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t>Flow Chart</a:t>
            </a:r>
          </a:p>
        </p:txBody>
      </p:sp>
    </p:spTree>
    <p:extLst>
      <p:ext uri="{BB962C8B-B14F-4D97-AF65-F5344CB8AC3E}">
        <p14:creationId xmlns:p14="http://schemas.microsoft.com/office/powerpoint/2010/main" val="395904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t>Algorithm Architecture</a:t>
            </a:r>
          </a:p>
        </p:txBody>
      </p:sp>
      <p:pic>
        <p:nvPicPr>
          <p:cNvPr id="6" name="Picture 5">
            <a:extLst>
              <a:ext uri="{FF2B5EF4-FFF2-40B4-BE49-F238E27FC236}">
                <a16:creationId xmlns:a16="http://schemas.microsoft.com/office/drawing/2014/main" id="{957E5C48-64F3-2644-C0DB-EA939AAA83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762000" y="1930524"/>
            <a:ext cx="10137221" cy="4432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0054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66CC-C042-5D04-E49C-259EF839CA9C}"/>
              </a:ext>
            </a:extLst>
          </p:cNvPr>
          <p:cNvSpPr>
            <a:spLocks noGrp="1"/>
          </p:cNvSpPr>
          <p:nvPr>
            <p:ph type="title"/>
          </p:nvPr>
        </p:nvSpPr>
        <p:spPr/>
        <p:txBody>
          <a:bodyPr/>
          <a:lstStyle/>
          <a:p>
            <a:r>
              <a:rPr lang="en-IN" dirty="0"/>
              <a:t>Results</a:t>
            </a:r>
          </a:p>
        </p:txBody>
      </p:sp>
      <p:pic>
        <p:nvPicPr>
          <p:cNvPr id="6" name="Picture 5">
            <a:extLst>
              <a:ext uri="{FF2B5EF4-FFF2-40B4-BE49-F238E27FC236}">
                <a16:creationId xmlns:a16="http://schemas.microsoft.com/office/drawing/2014/main" id="{957E5C48-64F3-2644-C0DB-EA939AAA8389}"/>
              </a:ext>
            </a:extLst>
          </p:cNvPr>
          <p:cNvPicPr>
            <a:picLocks noChangeAspect="1"/>
          </p:cNvPicPr>
          <p:nvPr/>
        </p:nvPicPr>
        <p:blipFill rotWithShape="1">
          <a:blip r:embed="rId2"/>
          <a:srcRect b="18888"/>
          <a:stretch/>
        </p:blipFill>
        <p:spPr bwMode="auto">
          <a:xfrm>
            <a:off x="998648" y="1587624"/>
            <a:ext cx="2640965" cy="120459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D21D46F-ED71-4B41-631B-60D853AD666C}"/>
              </a:ext>
            </a:extLst>
          </p:cNvPr>
          <p:cNvPicPr>
            <a:picLocks noChangeAspect="1"/>
          </p:cNvPicPr>
          <p:nvPr/>
        </p:nvPicPr>
        <p:blipFill rotWithShape="1">
          <a:blip r:embed="rId3"/>
          <a:srcRect b="5855"/>
          <a:stretch/>
        </p:blipFill>
        <p:spPr bwMode="auto">
          <a:xfrm>
            <a:off x="7777190" y="1546464"/>
            <a:ext cx="3970180" cy="210202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9AEC8D4-FFC9-1F6F-A586-1D17C741AB85}"/>
              </a:ext>
            </a:extLst>
          </p:cNvPr>
          <p:cNvPicPr>
            <a:picLocks noChangeAspect="1"/>
          </p:cNvPicPr>
          <p:nvPr/>
        </p:nvPicPr>
        <p:blipFill rotWithShape="1">
          <a:blip r:embed="rId4"/>
          <a:srcRect t="-1" b="5768"/>
          <a:stretch/>
        </p:blipFill>
        <p:spPr bwMode="auto">
          <a:xfrm>
            <a:off x="459090" y="1544553"/>
            <a:ext cx="3970181" cy="210393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D873ECD-DFF7-752C-BBBC-DB6115846221}"/>
              </a:ext>
            </a:extLst>
          </p:cNvPr>
          <p:cNvPicPr>
            <a:picLocks noChangeAspect="1"/>
          </p:cNvPicPr>
          <p:nvPr/>
        </p:nvPicPr>
        <p:blipFill rotWithShape="1">
          <a:blip r:embed="rId5"/>
          <a:srcRect t="1" b="6019"/>
          <a:stretch/>
        </p:blipFill>
        <p:spPr bwMode="auto">
          <a:xfrm>
            <a:off x="7812971" y="4351062"/>
            <a:ext cx="3977402" cy="2102027"/>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49B3F8A-493F-9ABD-A5BB-B5216E8FA10F}"/>
              </a:ext>
            </a:extLst>
          </p:cNvPr>
          <p:cNvPicPr>
            <a:picLocks noChangeAspect="1"/>
          </p:cNvPicPr>
          <p:nvPr/>
        </p:nvPicPr>
        <p:blipFill rotWithShape="1">
          <a:blip r:embed="rId6"/>
          <a:srcRect b="6271"/>
          <a:stretch/>
        </p:blipFill>
        <p:spPr bwMode="auto">
          <a:xfrm>
            <a:off x="459090" y="4351062"/>
            <a:ext cx="3988291" cy="2102028"/>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ED94A509-4515-C434-FD81-9828D4807BEE}"/>
              </a:ext>
            </a:extLst>
          </p:cNvPr>
          <p:cNvPicPr>
            <a:picLocks noChangeAspect="1"/>
          </p:cNvPicPr>
          <p:nvPr/>
        </p:nvPicPr>
        <p:blipFill rotWithShape="1">
          <a:blip r:embed="rId7"/>
          <a:srcRect b="5516"/>
          <a:stretch/>
        </p:blipFill>
        <p:spPr bwMode="auto">
          <a:xfrm>
            <a:off x="3842790" y="4344378"/>
            <a:ext cx="3970181" cy="210871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B16614D-2E38-5136-555D-17B5FF553B14}"/>
              </a:ext>
            </a:extLst>
          </p:cNvPr>
          <p:cNvPicPr>
            <a:picLocks noChangeAspect="1"/>
          </p:cNvPicPr>
          <p:nvPr/>
        </p:nvPicPr>
        <p:blipFill rotWithShape="1">
          <a:blip r:embed="rId8"/>
          <a:srcRect b="9897"/>
          <a:stretch/>
        </p:blipFill>
        <p:spPr bwMode="auto">
          <a:xfrm>
            <a:off x="3629002" y="1544553"/>
            <a:ext cx="4148188" cy="21020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804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838200" y="365125"/>
            <a:ext cx="10515600" cy="9795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IN" dirty="0">
                <a:latin typeface="Times New Roman"/>
                <a:ea typeface="Times New Roman"/>
                <a:cs typeface="Times New Roman"/>
                <a:sym typeface="Times New Roman"/>
              </a:rPr>
              <a:t>System description</a:t>
            </a:r>
            <a:endParaRPr lang="en-IN" dirty="0"/>
          </a:p>
        </p:txBody>
      </p:sp>
      <p:sp>
        <p:nvSpPr>
          <p:cNvPr id="145" name="Google Shape;14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400"/>
              <a:buNone/>
            </a:pPr>
            <a:r>
              <a:rPr lang="en-IN" sz="2400" b="1" u="sng" dirty="0">
                <a:latin typeface="Times New Roman" panose="02020603050405020304" pitchFamily="18" charset="0"/>
                <a:ea typeface="Times New Roman"/>
                <a:cs typeface="Times New Roman" panose="02020603050405020304" pitchFamily="18" charset="0"/>
                <a:sym typeface="Times New Roman"/>
              </a:rPr>
              <a:t>Effective Utilization of the modern tool:</a:t>
            </a:r>
            <a:endParaRPr u="sng" dirty="0">
              <a:latin typeface="Times New Roman" panose="02020603050405020304" pitchFamily="18" charset="0"/>
              <a:cs typeface="Times New Roman" panose="02020603050405020304" pitchFamily="18" charset="0"/>
            </a:endParaRPr>
          </a:p>
          <a:p>
            <a:pPr marL="0" lvl="0" indent="0" algn="just" rtl="0">
              <a:lnSpc>
                <a:spcPct val="150000"/>
              </a:lnSpc>
              <a:spcBef>
                <a:spcPts val="1000"/>
              </a:spcBef>
              <a:spcAft>
                <a:spcPts val="0"/>
              </a:spcAft>
              <a:buClr>
                <a:schemeClr val="dk1"/>
              </a:buClr>
              <a:buSzPts val="2000"/>
              <a:buNone/>
            </a:pPr>
            <a:r>
              <a:rPr lang="en-IN" sz="2000" u="sng" dirty="0">
                <a:latin typeface="Times New Roman" panose="02020603050405020304" pitchFamily="18" charset="0"/>
                <a:ea typeface="Times New Roman"/>
                <a:cs typeface="Times New Roman" panose="02020603050405020304" pitchFamily="18" charset="0"/>
                <a:sym typeface="Times New Roman"/>
              </a:rPr>
              <a:t>SOFTWARE SPECIFICATION:</a:t>
            </a:r>
            <a:endParaRPr dirty="0">
              <a:latin typeface="Times New Roman" panose="02020603050405020304" pitchFamily="18" charset="0"/>
              <a:cs typeface="Times New Roman" panose="02020603050405020304" pitchFamily="18" charset="0"/>
            </a:endParaRPr>
          </a:p>
          <a:p>
            <a:pPr marL="228600" lvl="0" indent="-228600" algn="just" rtl="0">
              <a:lnSpc>
                <a:spcPct val="150000"/>
              </a:lnSpc>
              <a:spcBef>
                <a:spcPts val="1000"/>
              </a:spcBef>
              <a:spcAft>
                <a:spcPts val="0"/>
              </a:spcAft>
              <a:buClr>
                <a:schemeClr val="dk1"/>
              </a:buClr>
              <a:buSzPts val="2000"/>
              <a:buChar char="•"/>
            </a:pPr>
            <a:r>
              <a:rPr lang="en-IN" sz="2000" dirty="0">
                <a:latin typeface="Times New Roman" panose="02020603050405020304" pitchFamily="18" charset="0"/>
                <a:ea typeface="Times New Roman"/>
                <a:cs typeface="Times New Roman" panose="02020603050405020304" pitchFamily="18" charset="0"/>
                <a:sym typeface="Times New Roman"/>
              </a:rPr>
              <a:t> Operating System:   Windows 10</a:t>
            </a:r>
            <a:endParaRPr dirty="0">
              <a:latin typeface="Times New Roman" panose="02020603050405020304" pitchFamily="18" charset="0"/>
              <a:cs typeface="Times New Roman" panose="02020603050405020304" pitchFamily="18" charset="0"/>
            </a:endParaRPr>
          </a:p>
          <a:p>
            <a:pPr marL="228600" lvl="0" indent="-228600" algn="just" rtl="0">
              <a:lnSpc>
                <a:spcPct val="150000"/>
              </a:lnSpc>
              <a:spcBef>
                <a:spcPts val="1000"/>
              </a:spcBef>
              <a:spcAft>
                <a:spcPts val="0"/>
              </a:spcAft>
              <a:buClr>
                <a:schemeClr val="dk1"/>
              </a:buClr>
              <a:buSzPts val="2000"/>
              <a:buChar char="•"/>
            </a:pPr>
            <a:r>
              <a:rPr lang="en-IN" sz="2000" dirty="0">
                <a:latin typeface="Times New Roman" panose="02020603050405020304" pitchFamily="18" charset="0"/>
                <a:ea typeface="Times New Roman"/>
                <a:cs typeface="Times New Roman" panose="02020603050405020304" pitchFamily="18" charset="0"/>
                <a:sym typeface="Times New Roman"/>
              </a:rPr>
              <a:t> Platform:   Anaconda Prompt/Python 3.9</a:t>
            </a:r>
            <a:endParaRPr dirty="0">
              <a:latin typeface="Times New Roman" panose="02020603050405020304" pitchFamily="18" charset="0"/>
              <a:cs typeface="Times New Roman" panose="02020603050405020304" pitchFamily="18" charset="0"/>
            </a:endParaRPr>
          </a:p>
          <a:p>
            <a:pPr marL="228600" lvl="0" indent="-228600" algn="just" rtl="0">
              <a:lnSpc>
                <a:spcPct val="150000"/>
              </a:lnSpc>
              <a:spcBef>
                <a:spcPts val="1000"/>
              </a:spcBef>
              <a:spcAft>
                <a:spcPts val="0"/>
              </a:spcAft>
              <a:buClr>
                <a:schemeClr val="dk1"/>
              </a:buClr>
              <a:buSzPts val="2000"/>
              <a:buChar char="•"/>
            </a:pPr>
            <a:r>
              <a:rPr lang="en-IN" sz="2000" dirty="0">
                <a:latin typeface="Times New Roman" panose="02020603050405020304" pitchFamily="18" charset="0"/>
                <a:ea typeface="Times New Roman"/>
                <a:cs typeface="Times New Roman" panose="02020603050405020304" pitchFamily="18" charset="0"/>
                <a:sym typeface="Times New Roman"/>
              </a:rPr>
              <a:t> Coding Language:  Python</a:t>
            </a:r>
            <a:endParaRPr dirty="0">
              <a:latin typeface="Times New Roman" panose="02020603050405020304" pitchFamily="18" charset="0"/>
              <a:cs typeface="Times New Roman" panose="02020603050405020304" pitchFamily="18" charset="0"/>
            </a:endParaRPr>
          </a:p>
          <a:p>
            <a:pPr marL="228600" lvl="0" indent="-50800" algn="l" rtl="0">
              <a:lnSpc>
                <a:spcPct val="90000"/>
              </a:lnSpc>
              <a:spcBef>
                <a:spcPts val="1000"/>
              </a:spcBef>
              <a:spcAft>
                <a:spcPts val="0"/>
              </a:spcAft>
              <a:buClr>
                <a:schemeClr val="dk1"/>
              </a:buClr>
              <a:buSzPts val="2800"/>
              <a:buNone/>
            </a:pPr>
            <a:endParaRPr dirty="0">
              <a:latin typeface="+mj-lt"/>
            </a:endParaRPr>
          </a:p>
        </p:txBody>
      </p:sp>
      <p:sp>
        <p:nvSpPr>
          <p:cNvPr id="146" name="Google Shape;1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S8 PROJECT WORK II – THIRD REVIEW</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955</Words>
  <Application>Microsoft Office PowerPoint</Application>
  <PresentationFormat>Widescreen</PresentationFormat>
  <Paragraphs>88</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 </vt:lpstr>
      <vt:lpstr>Abstract</vt:lpstr>
      <vt:lpstr>Introduction</vt:lpstr>
      <vt:lpstr>Literature Survey</vt:lpstr>
      <vt:lpstr>Methodology</vt:lpstr>
      <vt:lpstr>PowerPoint Presentation</vt:lpstr>
      <vt:lpstr>Algorithm Architecture</vt:lpstr>
      <vt:lpstr>Results</vt:lpstr>
      <vt:lpstr>System description</vt:lpstr>
      <vt:lpstr>Conclusion</vt:lpstr>
      <vt:lpstr>Reference</vt:lpstr>
      <vt:lpstr>Project work plan</vt:lpstr>
      <vt:lpstr>Certificate</vt:lpstr>
      <vt:lpstr>Certificate</vt:lpstr>
      <vt:lpstr>Plagiarism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Detection using ML</dc:title>
  <dc:creator>Rajith Karna</dc:creator>
  <cp:lastModifiedBy>SivaSurya K</cp:lastModifiedBy>
  <cp:revision>10</cp:revision>
  <dcterms:created xsi:type="dcterms:W3CDTF">2023-02-09T03:51:22Z</dcterms:created>
  <dcterms:modified xsi:type="dcterms:W3CDTF">2023-03-31T03:54:55Z</dcterms:modified>
</cp:coreProperties>
</file>